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70" r:id="rId2"/>
    <p:sldId id="371" r:id="rId3"/>
    <p:sldId id="348" r:id="rId4"/>
    <p:sldId id="349" r:id="rId5"/>
    <p:sldId id="261" r:id="rId6"/>
    <p:sldId id="260" r:id="rId7"/>
    <p:sldId id="369" r:id="rId8"/>
    <p:sldId id="384" r:id="rId9"/>
    <p:sldId id="257" r:id="rId10"/>
    <p:sldId id="372" r:id="rId11"/>
    <p:sldId id="357" r:id="rId12"/>
    <p:sldId id="381" r:id="rId13"/>
    <p:sldId id="273" r:id="rId14"/>
    <p:sldId id="355" r:id="rId15"/>
    <p:sldId id="386" r:id="rId16"/>
    <p:sldId id="385" r:id="rId17"/>
    <p:sldId id="356" r:id="rId18"/>
    <p:sldId id="383" r:id="rId19"/>
    <p:sldId id="259" r:id="rId20"/>
    <p:sldId id="350" r:id="rId21"/>
    <p:sldId id="308" r:id="rId22"/>
    <p:sldId id="310" r:id="rId23"/>
    <p:sldId id="379" r:id="rId24"/>
    <p:sldId id="292" r:id="rId25"/>
    <p:sldId id="293" r:id="rId26"/>
    <p:sldId id="331" r:id="rId27"/>
    <p:sldId id="338" r:id="rId28"/>
    <p:sldId id="351" r:id="rId29"/>
    <p:sldId id="353" r:id="rId30"/>
    <p:sldId id="346" r:id="rId31"/>
    <p:sldId id="277" r:id="rId32"/>
    <p:sldId id="3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29F48-ED27-BF46-B8C8-B92C9C3E7D80}" v="3" dt="2024-08-16T19:30:36.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8"/>
    <p:restoredTop sz="95865"/>
  </p:normalViewPr>
  <p:slideViewPr>
    <p:cSldViewPr snapToGrid="0" showGuides="1">
      <p:cViewPr varScale="1">
        <p:scale>
          <a:sx n="108" d="100"/>
          <a:sy n="108" d="100"/>
        </p:scale>
        <p:origin x="584" y="192"/>
      </p:cViewPr>
      <p:guideLst>
        <p:guide orient="horz" pos="16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6C864-095E-2E40-9333-4FB8CA19125E}" type="datetimeFigureOut">
              <a:rPr lang="en-US" smtClean="0"/>
              <a:t>8/27/24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B16BC-93ED-5E41-8561-03EF778A2B0A}" type="slidenum">
              <a:rPr lang="en-US" smtClean="0"/>
              <a:t>‹#›</a:t>
            </a:fld>
            <a:endParaRPr lang="en-US" dirty="0"/>
          </a:p>
        </p:txBody>
      </p:sp>
    </p:spTree>
    <p:extLst>
      <p:ext uri="{BB962C8B-B14F-4D97-AF65-F5344CB8AC3E}">
        <p14:creationId xmlns:p14="http://schemas.microsoft.com/office/powerpoint/2010/main" val="99289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1</a:t>
            </a:fld>
            <a:endParaRPr lang="en-US" dirty="0"/>
          </a:p>
        </p:txBody>
      </p:sp>
    </p:spTree>
    <p:extLst>
      <p:ext uri="{BB962C8B-B14F-4D97-AF65-F5344CB8AC3E}">
        <p14:creationId xmlns:p14="http://schemas.microsoft.com/office/powerpoint/2010/main" val="408114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Do these key features seem familiar? With DeltaVision, your employees can count on similar benefits to our dental offerings – local choice, nationwide access to care and customer service support if they have any questions. DeltaVision also provides cost saving through a large network of vision care providers.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Our focus on preventive care extends to DeltaVision, because we know that signs of serious health problems can be caught during a routine exam. We encourage routine vision checkups and preventive care as a way to promote good eye health and overall health.</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2552B0-C013-0640-B23A-2D57AA8B1890}" type="slidenum">
              <a:rPr lang="en-US" smtClean="0"/>
              <a:pPr/>
              <a:t>10</a:t>
            </a:fld>
            <a:endParaRPr lang="en-US" dirty="0"/>
          </a:p>
        </p:txBody>
      </p:sp>
    </p:spTree>
    <p:extLst>
      <p:ext uri="{BB962C8B-B14F-4D97-AF65-F5344CB8AC3E}">
        <p14:creationId xmlns:p14="http://schemas.microsoft.com/office/powerpoint/2010/main" val="573149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BDC235-7883-6348-B312-2DBC0E85E494}" type="slidenum">
              <a:rPr lang="en-US" smtClean="0"/>
              <a:t>11</a:t>
            </a:fld>
            <a:endParaRPr lang="en-US" dirty="0"/>
          </a:p>
        </p:txBody>
      </p:sp>
    </p:spTree>
    <p:extLst>
      <p:ext uri="{BB962C8B-B14F-4D97-AF65-F5344CB8AC3E}">
        <p14:creationId xmlns:p14="http://schemas.microsoft.com/office/powerpoint/2010/main" val="329548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12</a:t>
            </a:fld>
            <a:endParaRPr lang="en-US" dirty="0"/>
          </a:p>
        </p:txBody>
      </p:sp>
    </p:spTree>
    <p:extLst>
      <p:ext uri="{BB962C8B-B14F-4D97-AF65-F5344CB8AC3E}">
        <p14:creationId xmlns:p14="http://schemas.microsoft.com/office/powerpoint/2010/main" val="3565604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Right Start 4 Kids removes most of the cost barriers for children 12 and younger when you receive services from a PPO or Premier provider. All services except for orthodontia will be covered at 100% up to the dental plan’s annual or plan year maximum. The deductible is waived as well. Annual maximums, frequency limits, age limits and plan provisions will still apply. The standard deductible and plan percentages will apply for orthodontia or services rendered by a non-participating provider.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Gotham Book" pitchFamily="2" charset="0"/>
                <a:cs typeface="Calibri Light" panose="020F0302020204030204" pitchFamily="34" charset="0"/>
              </a:rPr>
              <a:t>RS4K at 100% coinsurance for diagnostic &amp; preventive, basic, and major services, with no deductible, when an in-network provider is seen</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13</a:t>
            </a:fld>
            <a:endParaRPr lang="en-US" dirty="0"/>
          </a:p>
        </p:txBody>
      </p:sp>
    </p:spTree>
    <p:extLst>
      <p:ext uri="{BB962C8B-B14F-4D97-AF65-F5344CB8AC3E}">
        <p14:creationId xmlns:p14="http://schemas.microsoft.com/office/powerpoint/2010/main" val="1065163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EFFECTIVE IMMEDIATELY There are no waiting periods. You can start saving money the first day your plan is effective. </a:t>
            </a:r>
          </a:p>
          <a:p>
            <a:r>
              <a:rPr lang="en-US" sz="1200" kern="1200" dirty="0">
                <a:solidFill>
                  <a:schemeClr val="tx1"/>
                </a:solidFill>
                <a:effectLst/>
                <a:latin typeface="+mn-lt"/>
                <a:ea typeface="+mn-ea"/>
                <a:cs typeface="+mn-cs"/>
              </a:rPr>
              <a:t>EASY TO UNDERSTAND &amp; USE There are no complicated rules to follow or rollover equations to figure out. See your Delta Dental provider* for exams, X-rays, and cleanings, and you will not use any of your annual maximum, so it will be there for any additional treatments you may need in a benefit year. A Delta Dental PPO℠ provider is always your best value! </a:t>
            </a:r>
          </a:p>
          <a:p>
            <a:r>
              <a:rPr lang="en-US" sz="1200" kern="1200" dirty="0">
                <a:solidFill>
                  <a:schemeClr val="tx1"/>
                </a:solidFill>
                <a:effectLst/>
                <a:latin typeface="+mn-lt"/>
                <a:ea typeface="+mn-ea"/>
                <a:cs typeface="+mn-cs"/>
              </a:rPr>
              <a:t>ENCOURAGES GOOD ORAL HEALTH Unlike other carriers’ max rollover plans, which reward members who don’t use their benefits in order to roll money over into the following benefit year, PREVENTION FIRST encourages you to get your preventive care by not counting these visits against your annual maximum. Not only will your dental benefits go farther, but good preventive care can help you avoid potentially painful and costly restorative treatments down the road.</a:t>
            </a:r>
          </a:p>
          <a:p>
            <a:r>
              <a:rPr lang="en-US" sz="1200" kern="1200" dirty="0">
                <a:solidFill>
                  <a:schemeClr val="tx1"/>
                </a:solidFill>
                <a:effectLst/>
                <a:latin typeface="+mn-lt"/>
                <a:ea typeface="+mn-ea"/>
                <a:cs typeface="+mn-cs"/>
              </a:rPr>
              <a:t>Delta Dental PPO providers are your best value because you will get a bigger discount (making your annual max go even further) and pay less out of pocket.</a:t>
            </a:r>
          </a:p>
          <a:p>
            <a:pPr eaLnBrk="1" hangingPunct="1">
              <a:spcBef>
                <a:spcPct val="0"/>
              </a:spcBef>
            </a:pPr>
            <a:endParaRPr lang="en-US" dirty="0">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14</a:t>
            </a:fld>
            <a:endParaRPr lang="en-US" sz="1200" dirty="0"/>
          </a:p>
        </p:txBody>
      </p:sp>
    </p:spTree>
    <p:extLst>
      <p:ext uri="{BB962C8B-B14F-4D97-AF65-F5344CB8AC3E}">
        <p14:creationId xmlns:p14="http://schemas.microsoft.com/office/powerpoint/2010/main" val="4052998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15</a:t>
            </a:fld>
            <a:endParaRPr lang="en-US" sz="1200"/>
          </a:p>
        </p:txBody>
      </p:sp>
    </p:spTree>
    <p:extLst>
      <p:ext uri="{BB962C8B-B14F-4D97-AF65-F5344CB8AC3E}">
        <p14:creationId xmlns:p14="http://schemas.microsoft.com/office/powerpoint/2010/main" val="6422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EFFECTIVE IMMEDIATELY There are no waiting periods. You can start saving money the first day your plan is effective. </a:t>
            </a:r>
          </a:p>
          <a:p>
            <a:r>
              <a:rPr lang="en-US" sz="1200" kern="1200" dirty="0">
                <a:solidFill>
                  <a:schemeClr val="tx1"/>
                </a:solidFill>
                <a:effectLst/>
                <a:latin typeface="+mn-lt"/>
                <a:ea typeface="+mn-ea"/>
                <a:cs typeface="+mn-cs"/>
              </a:rPr>
              <a:t>EASY TO UNDERSTAND &amp; USE There are no complicated rules to follow or rollover equations to figure out. See your Delta Dental provider* for exams, X-rays, and cleanings, and you will not use any of your annual maximum, so it will be there for any additional treatments you may need in a benefit year. A Delta Dental PPO℠ provider is always your best value! </a:t>
            </a:r>
          </a:p>
          <a:p>
            <a:r>
              <a:rPr lang="en-US" sz="1200" kern="1200" dirty="0">
                <a:solidFill>
                  <a:schemeClr val="tx1"/>
                </a:solidFill>
                <a:effectLst/>
                <a:latin typeface="+mn-lt"/>
                <a:ea typeface="+mn-ea"/>
                <a:cs typeface="+mn-cs"/>
              </a:rPr>
              <a:t>ENCOURAGES GOOD ORAL HEALTH Unlike other carriers’ max rollover plans, which reward members who don’t use their benefits in order to roll money over into the following benefit year, PREVENTION FIRST encourages you to get your preventive care by not counting these visits against your annual maximum. Not only will your dental benefits go farther, but good preventive care can help you avoid potentially painful and costly restorative treatments down the road.</a:t>
            </a:r>
          </a:p>
          <a:p>
            <a:r>
              <a:rPr lang="en-US" sz="1200" kern="1200" dirty="0">
                <a:solidFill>
                  <a:schemeClr val="tx1"/>
                </a:solidFill>
                <a:effectLst/>
                <a:latin typeface="+mn-lt"/>
                <a:ea typeface="+mn-ea"/>
                <a:cs typeface="+mn-cs"/>
              </a:rPr>
              <a:t>Delta Dental PPO providers are your best value because you will get a bigger discount (making your annual max go even further) and pay less out of pocket.</a:t>
            </a:r>
          </a:p>
          <a:p>
            <a:pPr eaLnBrk="1" hangingPunct="1">
              <a:spcBef>
                <a:spcPct val="0"/>
              </a:spcBef>
            </a:pPr>
            <a:endParaRPr lang="en-US" dirty="0">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16</a:t>
            </a:fld>
            <a:endParaRPr lang="en-US" sz="1200" dirty="0"/>
          </a:p>
        </p:txBody>
      </p:sp>
    </p:spTree>
    <p:extLst>
      <p:ext uri="{BB962C8B-B14F-4D97-AF65-F5344CB8AC3E}">
        <p14:creationId xmlns:p14="http://schemas.microsoft.com/office/powerpoint/2010/main" val="250792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Delta Dental Patient Direct is a dental plan for groups. Patient Direct is not an insurance plan. It is a dental savings plan that provides members significant savings on certain dental procedures. With Patient Direct, you have no maximums, no waiting periods, no annual deductible, and no claims to file. Payment is from the patient directly to the provider.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Patient Direct, you can select a dentist from the growing 500-provider Patient Direct network. To find a Patient Direct dentist or to see if your current dentist is in the network, visit DeltaDentalCO.com/ dentist-search.html and select Delta Dental Patient Direct in the Plan dropdown menu. You can also contact our customer service department, Monday–Friday, 7:30 a.m. to 5 p.m. Mountain Time, by calling 1-800-610-0201 (toll-free) or emailing us at customer_service@ddpco.com. All Patient Direct members automatically have access to savings on vision and hearing services and products through partnerships with VSP Savings Pass and Amplifon — both of which have industry-leading networks and discounts. Additionally, a prescription savings card is available through GlicRX, and teledentistry is available through Teledentistry.com. </a:t>
            </a:r>
          </a:p>
          <a:p>
            <a:endParaRPr lang="en-US" sz="1200" kern="1200" dirty="0">
              <a:solidFill>
                <a:schemeClr val="tx1"/>
              </a:solidFill>
              <a:effectLst/>
              <a:latin typeface="+mn-lt"/>
              <a:ea typeface="+mn-ea"/>
              <a:cs typeface="+mn-cs"/>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17</a:t>
            </a:fld>
            <a:endParaRPr lang="en-US" sz="1200" dirty="0"/>
          </a:p>
        </p:txBody>
      </p:sp>
    </p:spTree>
    <p:extLst>
      <p:ext uri="{BB962C8B-B14F-4D97-AF65-F5344CB8AC3E}">
        <p14:creationId xmlns:p14="http://schemas.microsoft.com/office/powerpoint/2010/main" val="211702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lang="en-US" sz="1800" dirty="0">
                <a:latin typeface="Gotham Book" pitchFamily="2" charset="0"/>
              </a:rPr>
              <a:t>V</a:t>
            </a:r>
            <a:r>
              <a:rPr lang="en-US" sz="1800" dirty="0">
                <a:effectLst/>
                <a:latin typeface="Gotham Book" pitchFamily="2" charset="0"/>
              </a:rPr>
              <a:t>ision discounts through the VSP Vision Savings Pass™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lang="en-US" sz="1800" dirty="0">
                <a:effectLst/>
                <a:latin typeface="Gotham Book" pitchFamily="2" charset="0"/>
              </a:rPr>
              <a:t>The Amplifon hearing discount allows you to savings on on hearing aids, tests, and other hearing care-related products and services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Gotham Book" pitchFamily="2"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lang="en-US" sz="1800" dirty="0">
                <a:effectLst/>
                <a:latin typeface="Gotham Book" pitchFamily="2"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lang="en-US" sz="1800" dirty="0">
              <a:effectLst/>
              <a:latin typeface="Gotham Book" pitchFamily="2" charset="0"/>
            </a:endParaRPr>
          </a:p>
        </p:txBody>
      </p:sp>
      <p:sp>
        <p:nvSpPr>
          <p:cNvPr id="4" name="Slide Number Placeholder 3"/>
          <p:cNvSpPr>
            <a:spLocks noGrp="1"/>
          </p:cNvSpPr>
          <p:nvPr>
            <p:ph type="sldNum" sz="quarter" idx="5"/>
          </p:nvPr>
        </p:nvSpPr>
        <p:spPr/>
        <p:txBody>
          <a:bodyPr/>
          <a:lstStyle/>
          <a:p>
            <a:fld id="{2A2552B0-C013-0640-B23A-2D57AA8B1890}" type="slidenum">
              <a:rPr lang="en-US" smtClean="0"/>
              <a:pPr/>
              <a:t>18</a:t>
            </a:fld>
            <a:endParaRPr lang="en-US" dirty="0"/>
          </a:p>
        </p:txBody>
      </p:sp>
    </p:spTree>
    <p:extLst>
      <p:ext uri="{BB962C8B-B14F-4D97-AF65-F5344CB8AC3E}">
        <p14:creationId xmlns:p14="http://schemas.microsoft.com/office/powerpoint/2010/main" val="3749615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pc="-20" dirty="0">
                <a:solidFill>
                  <a:srgbClr val="FFFFFF"/>
                </a:solidFill>
                <a:latin typeface="Gotham-Book"/>
                <a:cs typeface="Gotham-Book"/>
              </a:rPr>
              <a:t>Making connections between your oral health and overall health</a:t>
            </a:r>
            <a:endParaRPr lang="en-US" sz="1200" dirty="0">
              <a:latin typeface="Gotham-Book"/>
              <a:cs typeface="Gotham-Book"/>
            </a:endParaRPr>
          </a:p>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19</a:t>
            </a:fld>
            <a:endParaRPr lang="en-US" dirty="0"/>
          </a:p>
        </p:txBody>
      </p:sp>
    </p:spTree>
    <p:extLst>
      <p:ext uri="{BB962C8B-B14F-4D97-AF65-F5344CB8AC3E}">
        <p14:creationId xmlns:p14="http://schemas.microsoft.com/office/powerpoint/2010/main" val="396124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2</a:t>
            </a:fld>
            <a:endParaRPr lang="en-US" dirty="0"/>
          </a:p>
        </p:txBody>
      </p:sp>
    </p:spTree>
    <p:extLst>
      <p:ext uri="{BB962C8B-B14F-4D97-AF65-F5344CB8AC3E}">
        <p14:creationId xmlns:p14="http://schemas.microsoft.com/office/powerpoint/2010/main" val="604741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Oral health is connected to overall health. More than of all systemic diseases are linked to oral health. Poor oral health can lead to and escalate serious overall health issues. The mouth can serve as an important early-warning detection system for more than diseases and dentists and dental hygienists are powerful allies for your overall health and well-being.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on image in Slideshow to play video</a:t>
            </a:r>
          </a:p>
        </p:txBody>
      </p:sp>
      <p:sp>
        <p:nvSpPr>
          <p:cNvPr id="4" name="Slide Number Placeholder 3"/>
          <p:cNvSpPr>
            <a:spLocks noGrp="1"/>
          </p:cNvSpPr>
          <p:nvPr>
            <p:ph type="sldNum" sz="quarter" idx="10"/>
          </p:nvPr>
        </p:nvSpPr>
        <p:spPr/>
        <p:txBody>
          <a:bodyPr/>
          <a:lstStyle/>
          <a:p>
            <a:fld id="{4EE0F751-4246-4043-ACB3-B9627B229D41}" type="slidenum">
              <a:rPr lang="en-US" smtClean="0"/>
              <a:t>20</a:t>
            </a:fld>
            <a:endParaRPr lang="en-US" dirty="0"/>
          </a:p>
        </p:txBody>
      </p:sp>
    </p:spTree>
    <p:extLst>
      <p:ext uri="{BB962C8B-B14F-4D97-AF65-F5344CB8AC3E}">
        <p14:creationId xmlns:p14="http://schemas.microsoft.com/office/powerpoint/2010/main" val="3199218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than 120 diseases can cause specific signs and symptoms in and around the mouth and jaw, like swollen or bleeding gums, ulcers, dry mouth, bad breath, and metallic taste. But a dentist doing regular check-ups can spot signs of nutritional deficiencies, general infection, or even symptoms that indicate serious health problems elsewhere in the body. Routine exams allow your dentist to get to know you and follow your health history. Dentists are more able to catch and treat potential problems early when they see their patients on a routine basis. </a:t>
            </a:r>
          </a:p>
        </p:txBody>
      </p:sp>
      <p:sp>
        <p:nvSpPr>
          <p:cNvPr id="4" name="Slide Number Placeholder 3"/>
          <p:cNvSpPr>
            <a:spLocks noGrp="1"/>
          </p:cNvSpPr>
          <p:nvPr>
            <p:ph type="sldNum" sz="quarter" idx="5"/>
          </p:nvPr>
        </p:nvSpPr>
        <p:spPr/>
        <p:txBody>
          <a:bodyPr/>
          <a:lstStyle/>
          <a:p>
            <a:fld id="{F034D037-087F-1145-9EC9-7C71CC4AC6B0}" type="slidenum">
              <a:rPr lang="en-US" smtClean="0"/>
              <a:t>21</a:t>
            </a:fld>
            <a:endParaRPr lang="en-US" dirty="0"/>
          </a:p>
        </p:txBody>
      </p:sp>
    </p:spTree>
    <p:extLst>
      <p:ext uri="{BB962C8B-B14F-4D97-AF65-F5344CB8AC3E}">
        <p14:creationId xmlns:p14="http://schemas.microsoft.com/office/powerpoint/2010/main" val="4239837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285750" indent="-285750">
              <a:buClr>
                <a:srgbClr val="299D37"/>
              </a:buClr>
              <a:buFont typeface="Arial"/>
              <a:buChar char="•"/>
            </a:pPr>
            <a:r>
              <a:rPr lang="en-US" sz="2000" dirty="0">
                <a:solidFill>
                  <a:schemeClr val="tx1">
                    <a:lumMod val="75000"/>
                    <a:lumOff val="25000"/>
                  </a:schemeClr>
                </a:solidFill>
                <a:latin typeface="Calibri Light"/>
                <a:cs typeface="Calibri Light"/>
              </a:rPr>
              <a:t>What does “healthy living” really mean? Nutritional food, exercise, and  plenty of rest are major components of a healthy lifestyle, but other health habits include:</a:t>
            </a:r>
          </a:p>
          <a:p>
            <a:pPr marL="742950" lvl="1" indent="-285750">
              <a:buClr>
                <a:srgbClr val="299D37"/>
              </a:buClr>
              <a:buFont typeface="Arial"/>
              <a:buChar char="•"/>
            </a:pPr>
            <a:r>
              <a:rPr lang="en-US" sz="2000" dirty="0">
                <a:solidFill>
                  <a:schemeClr val="tx1">
                    <a:lumMod val="75000"/>
                    <a:lumOff val="25000"/>
                  </a:schemeClr>
                </a:solidFill>
                <a:latin typeface="Calibri Light"/>
                <a:cs typeface="Calibri Light"/>
              </a:rPr>
              <a:t>Regular dentist visits</a:t>
            </a:r>
          </a:p>
          <a:p>
            <a:pPr marL="742950" lvl="1" indent="-285750">
              <a:buClr>
                <a:srgbClr val="299D37"/>
              </a:buClr>
              <a:buFont typeface="Arial"/>
              <a:buChar char="•"/>
            </a:pPr>
            <a:r>
              <a:rPr lang="en-US" sz="2000" dirty="0">
                <a:solidFill>
                  <a:schemeClr val="tx1">
                    <a:lumMod val="75000"/>
                    <a:lumOff val="25000"/>
                  </a:schemeClr>
                </a:solidFill>
                <a:latin typeface="Calibri Light"/>
                <a:cs typeface="Calibri Light"/>
              </a:rPr>
              <a:t>Brushing and flossing at least twice a day</a:t>
            </a:r>
          </a:p>
          <a:p>
            <a:pPr marL="742950" lvl="1" indent="-285750">
              <a:buClr>
                <a:srgbClr val="299D37"/>
              </a:buClr>
              <a:buFont typeface="Arial"/>
              <a:buChar char="•"/>
            </a:pPr>
            <a:r>
              <a:rPr lang="en-US" sz="2000" dirty="0">
                <a:solidFill>
                  <a:schemeClr val="tx1">
                    <a:lumMod val="75000"/>
                    <a:lumOff val="25000"/>
                  </a:schemeClr>
                </a:solidFill>
                <a:latin typeface="Calibri Light"/>
                <a:cs typeface="Calibri Light"/>
              </a:rPr>
              <a:t>Making nutritious food choices</a:t>
            </a:r>
          </a:p>
          <a:p>
            <a:pPr marL="742950" lvl="1" indent="-285750">
              <a:buClr>
                <a:srgbClr val="299D37"/>
              </a:buClr>
              <a:buFont typeface="Arial"/>
              <a:buChar char="•"/>
            </a:pPr>
            <a:r>
              <a:rPr lang="en-US" sz="2000" dirty="0">
                <a:solidFill>
                  <a:schemeClr val="tx1">
                    <a:lumMod val="75000"/>
                    <a:lumOff val="25000"/>
                  </a:schemeClr>
                </a:solidFill>
                <a:latin typeface="Calibri Light"/>
                <a:cs typeface="Calibri Light"/>
              </a:rPr>
              <a:t>Sharing your medical conditions with your dentist</a:t>
            </a:r>
          </a:p>
          <a:p>
            <a:endParaRPr lang="en-US" dirty="0"/>
          </a:p>
          <a:p>
            <a:endParaRPr lang="en-US" dirty="0"/>
          </a:p>
          <a:p>
            <a:r>
              <a:rPr lang="en-US" dirty="0"/>
              <a:t>Healthy living includes eating nutritious food, exercise and plenty of rest. Some other healthy habits include regular dentist visits and flossing. Good preventive care can help you avoid potentially painful and costly restorative treatments down the road.</a:t>
            </a:r>
          </a:p>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22</a:t>
            </a:fld>
            <a:endParaRPr lang="en-US" dirty="0"/>
          </a:p>
        </p:txBody>
      </p:sp>
    </p:spTree>
    <p:extLst>
      <p:ext uri="{BB962C8B-B14F-4D97-AF65-F5344CB8AC3E}">
        <p14:creationId xmlns:p14="http://schemas.microsoft.com/office/powerpoint/2010/main" val="3152132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healthy smiles one dentist visit at a time</a:t>
            </a:r>
          </a:p>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23</a:t>
            </a:fld>
            <a:endParaRPr lang="en-US" dirty="0"/>
          </a:p>
        </p:txBody>
      </p:sp>
    </p:spTree>
    <p:extLst>
      <p:ext uri="{BB962C8B-B14F-4D97-AF65-F5344CB8AC3E}">
        <p14:creationId xmlns:p14="http://schemas.microsoft.com/office/powerpoint/2010/main" val="89644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many dental tools and lots of information on our website that can help you navigate your dental benefits and understand why a healthy mouth is important to your overall health. That website is www.deltadentalco.com.</a:t>
            </a:r>
          </a:p>
          <a:p>
            <a:endParaRPr lang="en-US" dirty="0"/>
          </a:p>
          <a:p>
            <a:endParaRPr lang="en-US" dirty="0"/>
          </a:p>
        </p:txBody>
      </p:sp>
      <p:sp>
        <p:nvSpPr>
          <p:cNvPr id="4" name="Slide Number Placeholder 3"/>
          <p:cNvSpPr>
            <a:spLocks noGrp="1"/>
          </p:cNvSpPr>
          <p:nvPr>
            <p:ph type="sldNum" sz="quarter" idx="10"/>
          </p:nvPr>
        </p:nvSpPr>
        <p:spPr/>
        <p:txBody>
          <a:bodyPr/>
          <a:lstStyle/>
          <a:p>
            <a:fld id="{4EE0F751-4246-4043-ACB3-B9627B229D41}" type="slidenum">
              <a:rPr lang="en-US" smtClean="0"/>
              <a:t>24</a:t>
            </a:fld>
            <a:endParaRPr lang="en-US" dirty="0"/>
          </a:p>
        </p:txBody>
      </p:sp>
    </p:spTree>
    <p:extLst>
      <p:ext uri="{BB962C8B-B14F-4D97-AF65-F5344CB8AC3E}">
        <p14:creationId xmlns:p14="http://schemas.microsoft.com/office/powerpoint/2010/main" val="2170609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We all want access to information while we are on-the-go. Once</a:t>
            </a:r>
            <a:r>
              <a:rPr lang="en-US" baseline="0" dirty="0">
                <a:latin typeface="Calibri" charset="0"/>
                <a:ea typeface="ＭＳ Ｐゴシック" charset="0"/>
                <a:cs typeface="ＭＳ Ｐゴシック" charset="0"/>
              </a:rPr>
              <a:t> you download the mobile app, you will have the ability to easily locate a dentist, view your ID card or claims, and much more. </a:t>
            </a:r>
            <a:endParaRPr lang="en-US" dirty="0">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1" indent="-285720" eaLnBrk="0" hangingPunct="0">
              <a:defRPr sz="2400">
                <a:solidFill>
                  <a:schemeClr val="tx1"/>
                </a:solidFill>
                <a:latin typeface="Arial" charset="0"/>
                <a:ea typeface="ＭＳ Ｐゴシック" charset="0"/>
              </a:defRPr>
            </a:lvl2pPr>
            <a:lvl3pPr marL="1142879" indent="-228576" eaLnBrk="0" hangingPunct="0">
              <a:defRPr sz="2400">
                <a:solidFill>
                  <a:schemeClr val="tx1"/>
                </a:solidFill>
                <a:latin typeface="Arial" charset="0"/>
                <a:ea typeface="ＭＳ Ｐゴシック" charset="0"/>
              </a:defRPr>
            </a:lvl3pPr>
            <a:lvl4pPr marL="1600031" indent="-228576" eaLnBrk="0" hangingPunct="0">
              <a:defRPr sz="2400">
                <a:solidFill>
                  <a:schemeClr val="tx1"/>
                </a:solidFill>
                <a:latin typeface="Arial" charset="0"/>
                <a:ea typeface="ＭＳ Ｐゴシック" charset="0"/>
              </a:defRPr>
            </a:lvl4pPr>
            <a:lvl5pPr marL="2057183" indent="-228576" eaLnBrk="0" hangingPunct="0">
              <a:defRPr sz="2400">
                <a:solidFill>
                  <a:schemeClr val="tx1"/>
                </a:solidFill>
                <a:latin typeface="Arial" charset="0"/>
                <a:ea typeface="ＭＳ Ｐゴシック" charset="0"/>
              </a:defRPr>
            </a:lvl5pPr>
            <a:lvl6pPr marL="2514333" indent="-228576" eaLnBrk="0" fontAlgn="base" hangingPunct="0">
              <a:spcBef>
                <a:spcPct val="0"/>
              </a:spcBef>
              <a:spcAft>
                <a:spcPct val="0"/>
              </a:spcAft>
              <a:defRPr sz="2400">
                <a:solidFill>
                  <a:schemeClr val="tx1"/>
                </a:solidFill>
                <a:latin typeface="Arial" charset="0"/>
                <a:ea typeface="ＭＳ Ｐゴシック" charset="0"/>
              </a:defRPr>
            </a:lvl6pPr>
            <a:lvl7pPr marL="2971485" indent="-228576" eaLnBrk="0" fontAlgn="base" hangingPunct="0">
              <a:spcBef>
                <a:spcPct val="0"/>
              </a:spcBef>
              <a:spcAft>
                <a:spcPct val="0"/>
              </a:spcAft>
              <a:defRPr sz="2400">
                <a:solidFill>
                  <a:schemeClr val="tx1"/>
                </a:solidFill>
                <a:latin typeface="Arial" charset="0"/>
                <a:ea typeface="ＭＳ Ｐゴシック" charset="0"/>
              </a:defRPr>
            </a:lvl7pPr>
            <a:lvl8pPr marL="3428637" indent="-228576" eaLnBrk="0" fontAlgn="base" hangingPunct="0">
              <a:spcBef>
                <a:spcPct val="0"/>
              </a:spcBef>
              <a:spcAft>
                <a:spcPct val="0"/>
              </a:spcAft>
              <a:defRPr sz="2400">
                <a:solidFill>
                  <a:schemeClr val="tx1"/>
                </a:solidFill>
                <a:latin typeface="Arial" charset="0"/>
                <a:ea typeface="ＭＳ Ｐゴシック" charset="0"/>
              </a:defRPr>
            </a:lvl8pPr>
            <a:lvl9pPr marL="3885788" indent="-22857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40E660-3D6F-5A46-90C5-3BE20687255B}" type="slidenum">
              <a:rPr lang="en-US" sz="1200"/>
              <a:pPr eaLnBrk="1" hangingPunct="1"/>
              <a:t>25</a:t>
            </a:fld>
            <a:endParaRPr lang="en-US" sz="1200" dirty="0"/>
          </a:p>
        </p:txBody>
      </p:sp>
    </p:spTree>
    <p:extLst>
      <p:ext uri="{BB962C8B-B14F-4D97-AF65-F5344CB8AC3E}">
        <p14:creationId xmlns:p14="http://schemas.microsoft.com/office/powerpoint/2010/main" val="879839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you might be wondering how you find a PPO dentist…we have three ways to help you find a dentist near you. Our website, our mobile app, or by calling our customer service team.</a:t>
            </a:r>
          </a:p>
        </p:txBody>
      </p:sp>
      <p:sp>
        <p:nvSpPr>
          <p:cNvPr id="4" name="Slide Number Placeholder 3"/>
          <p:cNvSpPr>
            <a:spLocks noGrp="1"/>
          </p:cNvSpPr>
          <p:nvPr>
            <p:ph type="sldNum" sz="quarter" idx="10"/>
          </p:nvPr>
        </p:nvSpPr>
        <p:spPr/>
        <p:txBody>
          <a:bodyPr/>
          <a:lstStyle/>
          <a:p>
            <a:fld id="{4EE0F751-4246-4043-ACB3-B9627B229D41}" type="slidenum">
              <a:rPr lang="en-US" smtClean="0"/>
              <a:t>26</a:t>
            </a:fld>
            <a:endParaRPr lang="en-US" dirty="0"/>
          </a:p>
        </p:txBody>
      </p:sp>
    </p:spTree>
    <p:extLst>
      <p:ext uri="{BB962C8B-B14F-4D97-AF65-F5344CB8AC3E}">
        <p14:creationId xmlns:p14="http://schemas.microsoft.com/office/powerpoint/2010/main" val="364193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go to the website or the mobile app for support, you will see a display similar to the one shown here. If a provider accepts Premier only, you will see Delta Dental Premier listed, but not PPO. If you see both Delta Dental PPO and Premier listed, then the dentist agrees to bill you only up to their PPO fee schedule.</a:t>
            </a:r>
          </a:p>
        </p:txBody>
      </p:sp>
      <p:sp>
        <p:nvSpPr>
          <p:cNvPr id="4" name="Slide Number Placeholder 3"/>
          <p:cNvSpPr>
            <a:spLocks noGrp="1"/>
          </p:cNvSpPr>
          <p:nvPr>
            <p:ph type="sldNum" sz="quarter" idx="10"/>
          </p:nvPr>
        </p:nvSpPr>
        <p:spPr/>
        <p:txBody>
          <a:bodyPr/>
          <a:lstStyle/>
          <a:p>
            <a:fld id="{4EE0F751-4246-4043-ACB3-B9627B229D41}" type="slidenum">
              <a:rPr lang="en-US" smtClean="0"/>
              <a:t>27</a:t>
            </a:fld>
            <a:endParaRPr lang="en-US" dirty="0"/>
          </a:p>
        </p:txBody>
      </p:sp>
    </p:spTree>
    <p:extLst>
      <p:ext uri="{BB962C8B-B14F-4D97-AF65-F5344CB8AC3E}">
        <p14:creationId xmlns:p14="http://schemas.microsoft.com/office/powerpoint/2010/main" val="63470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Creating</a:t>
            </a:r>
            <a:r>
              <a:rPr lang="en-US" baseline="0" dirty="0"/>
              <a:t> a subscriber account can help you more easily manage your dental benefits. You will be able to check your benefits at any time, not just during normal business hours. While ID cards are not required, members can print an ID card, view their Explanation of Benefit (EOB) statement, or use our cost estimator tool that shows the average cost of certain services. We highly recommend that your dentist request</a:t>
            </a:r>
            <a:r>
              <a:rPr lang="en-US" dirty="0"/>
              <a:t> a pre-determination of benefit for services that are expected to cost $400 or more.</a:t>
            </a:r>
          </a:p>
        </p:txBody>
      </p:sp>
      <p:sp>
        <p:nvSpPr>
          <p:cNvPr id="4" name="Slide Number Placeholder 3"/>
          <p:cNvSpPr>
            <a:spLocks noGrp="1"/>
          </p:cNvSpPr>
          <p:nvPr>
            <p:ph type="sldNum" sz="quarter" idx="10"/>
          </p:nvPr>
        </p:nvSpPr>
        <p:spPr/>
        <p:txBody>
          <a:bodyPr/>
          <a:lstStyle/>
          <a:p>
            <a:fld id="{4EE0F751-4246-4043-ACB3-B9627B229D41}" type="slidenum">
              <a:rPr lang="en-US" smtClean="0"/>
              <a:t>28</a:t>
            </a:fld>
            <a:endParaRPr lang="en-US" dirty="0"/>
          </a:p>
        </p:txBody>
      </p:sp>
    </p:spTree>
    <p:extLst>
      <p:ext uri="{BB962C8B-B14F-4D97-AF65-F5344CB8AC3E}">
        <p14:creationId xmlns:p14="http://schemas.microsoft.com/office/powerpoint/2010/main" val="3957223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our portal is simple and it’s the easiest way to gain access to your benefit information, claims, and more!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on image in Slideshow to play video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https://www.youtube.com/watch?v=Vc4oOPV7HSY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E0F751-4246-4043-ACB3-B9627B229D41}" type="slidenum">
              <a:rPr lang="en-US" smtClean="0"/>
              <a:t>29</a:t>
            </a:fld>
            <a:endParaRPr lang="en-US" dirty="0"/>
          </a:p>
        </p:txBody>
      </p:sp>
    </p:spTree>
    <p:extLst>
      <p:ext uri="{BB962C8B-B14F-4D97-AF65-F5344CB8AC3E}">
        <p14:creationId xmlns:p14="http://schemas.microsoft.com/office/powerpoint/2010/main" val="327256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on image in Slideshow to play video</a:t>
            </a:r>
          </a:p>
          <a:p>
            <a:endParaRPr lang="en-US" dirty="0"/>
          </a:p>
        </p:txBody>
      </p:sp>
      <p:sp>
        <p:nvSpPr>
          <p:cNvPr id="4" name="Slide Number Placeholder 3"/>
          <p:cNvSpPr>
            <a:spLocks noGrp="1"/>
          </p:cNvSpPr>
          <p:nvPr>
            <p:ph type="sldNum" sz="quarter" idx="10"/>
          </p:nvPr>
        </p:nvSpPr>
        <p:spPr/>
        <p:txBody>
          <a:bodyPr/>
          <a:lstStyle/>
          <a:p>
            <a:fld id="{4EE0F751-4246-4043-ACB3-B9627B229D41}" type="slidenum">
              <a:rPr lang="en-US" smtClean="0"/>
              <a:t>3</a:t>
            </a:fld>
            <a:endParaRPr lang="en-US" dirty="0"/>
          </a:p>
        </p:txBody>
      </p:sp>
    </p:spTree>
    <p:extLst>
      <p:ext uri="{BB962C8B-B14F-4D97-AF65-F5344CB8AC3E}">
        <p14:creationId xmlns:p14="http://schemas.microsoft.com/office/powerpoint/2010/main" val="3313735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Once you are logged in, you can download</a:t>
            </a:r>
            <a:r>
              <a:rPr lang="en-US" baseline="0" dirty="0"/>
              <a:t> a full benefits report. This report provides a high-level overview of your coverage as well as the frequencies and age limitations for common services. This is a great report to bring with you when you go to the dentist, so you know if you are eligible for any recommended services. </a:t>
            </a:r>
            <a:endParaRPr lang="en-US" dirty="0"/>
          </a:p>
        </p:txBody>
      </p:sp>
      <p:sp>
        <p:nvSpPr>
          <p:cNvPr id="4" name="Slide Number Placeholder 3"/>
          <p:cNvSpPr>
            <a:spLocks noGrp="1"/>
          </p:cNvSpPr>
          <p:nvPr>
            <p:ph type="sldNum" sz="quarter" idx="10"/>
          </p:nvPr>
        </p:nvSpPr>
        <p:spPr/>
        <p:txBody>
          <a:bodyPr/>
          <a:lstStyle/>
          <a:p>
            <a:fld id="{4EE0F751-4246-4043-ACB3-B9627B229D41}" type="slidenum">
              <a:rPr lang="en-US" smtClean="0"/>
              <a:t>30</a:t>
            </a:fld>
            <a:endParaRPr lang="en-US" dirty="0"/>
          </a:p>
        </p:txBody>
      </p:sp>
    </p:spTree>
    <p:extLst>
      <p:ext uri="{BB962C8B-B14F-4D97-AF65-F5344CB8AC3E}">
        <p14:creationId xmlns:p14="http://schemas.microsoft.com/office/powerpoint/2010/main" val="1220262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located right here in Colorado – in the Denver Tech Center actually. Our customer service team is trained and ready to assist you with additional questions you have. You can reach them by phone Monday-Friday from 7:30 a.m. to 5 p.m. or by email as indicated.</a:t>
            </a:r>
          </a:p>
        </p:txBody>
      </p:sp>
      <p:sp>
        <p:nvSpPr>
          <p:cNvPr id="4" name="Slide Number Placeholder 3"/>
          <p:cNvSpPr>
            <a:spLocks noGrp="1"/>
          </p:cNvSpPr>
          <p:nvPr>
            <p:ph type="sldNum" sz="quarter" idx="10"/>
          </p:nvPr>
        </p:nvSpPr>
        <p:spPr/>
        <p:txBody>
          <a:bodyPr/>
          <a:lstStyle/>
          <a:p>
            <a:fld id="{4DBDC235-7883-6348-B312-2DBC0E85E494}" type="slidenum">
              <a:rPr lang="en-US" smtClean="0"/>
              <a:t>31</a:t>
            </a:fld>
            <a:endParaRPr lang="en-US" dirty="0"/>
          </a:p>
        </p:txBody>
      </p:sp>
    </p:spTree>
    <p:extLst>
      <p:ext uri="{BB962C8B-B14F-4D97-AF65-F5344CB8AC3E}">
        <p14:creationId xmlns:p14="http://schemas.microsoft.com/office/powerpoint/2010/main" val="2308671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32</a:t>
            </a:fld>
            <a:endParaRPr lang="en-US" dirty="0"/>
          </a:p>
        </p:txBody>
      </p:sp>
    </p:spTree>
    <p:extLst>
      <p:ext uri="{BB962C8B-B14F-4D97-AF65-F5344CB8AC3E}">
        <p14:creationId xmlns:p14="http://schemas.microsoft.com/office/powerpoint/2010/main" val="90331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on image in Slideshow to play video</a:t>
            </a:r>
          </a:p>
        </p:txBody>
      </p:sp>
      <p:sp>
        <p:nvSpPr>
          <p:cNvPr id="4" name="Slide Number Placeholder 3"/>
          <p:cNvSpPr>
            <a:spLocks noGrp="1"/>
          </p:cNvSpPr>
          <p:nvPr>
            <p:ph type="sldNum" sz="quarter" idx="5"/>
          </p:nvPr>
        </p:nvSpPr>
        <p:spPr/>
        <p:txBody>
          <a:bodyPr/>
          <a:lstStyle/>
          <a:p>
            <a:fld id="{F034D037-087F-1145-9EC9-7C71CC4AC6B0}" type="slidenum">
              <a:rPr lang="en-US" smtClean="0"/>
              <a:t>4</a:t>
            </a:fld>
            <a:endParaRPr lang="en-US" dirty="0"/>
          </a:p>
        </p:txBody>
      </p:sp>
    </p:spTree>
    <p:extLst>
      <p:ext uri="{BB962C8B-B14F-4D97-AF65-F5344CB8AC3E}">
        <p14:creationId xmlns:p14="http://schemas.microsoft.com/office/powerpoint/2010/main" val="39766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5</a:t>
            </a:fld>
            <a:endParaRPr lang="en-US" dirty="0"/>
          </a:p>
        </p:txBody>
      </p:sp>
    </p:spTree>
    <p:extLst>
      <p:ext uri="{BB962C8B-B14F-4D97-AF65-F5344CB8AC3E}">
        <p14:creationId xmlns:p14="http://schemas.microsoft.com/office/powerpoint/2010/main" val="169380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ighlight>
                  <a:srgbClr val="FFFF00"/>
                </a:highlight>
              </a:rPr>
              <a:t>About </a:t>
            </a:r>
            <a:r>
              <a:rPr lang="en-US" dirty="0"/>
              <a:t>91</a:t>
            </a:r>
            <a:r>
              <a:rPr lang="en-US" dirty="0">
                <a:highlight>
                  <a:srgbClr val="FFFF00"/>
                </a:highlight>
              </a:rPr>
              <a:t>% </a:t>
            </a:r>
            <a:r>
              <a:rPr lang="en-US" dirty="0"/>
              <a:t>of CO dentists are in one of our two networks, that is more than 7000 access points across the state. Nationwide, that’s </a:t>
            </a:r>
            <a:r>
              <a:rPr lang="en-US" b="0" i="0" dirty="0">
                <a:solidFill>
                  <a:srgbClr val="000000"/>
                </a:solidFill>
                <a:effectLst/>
                <a:latin typeface="WordVisi_MSFontService"/>
              </a:rPr>
              <a:t>77% of U.S. dentists in network.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I mentioned earlier, you will achieve maximum savings by seeing a PPO provider. </a:t>
            </a:r>
            <a:r>
              <a:rPr lang="en-US" sz="1200" b="1" i="0" u="none" strike="noStrike" kern="1200" dirty="0">
                <a:solidFill>
                  <a:schemeClr val="tx1"/>
                </a:solidFill>
                <a:effectLst/>
                <a:latin typeface="+mn-lt"/>
                <a:ea typeface="+mn-ea"/>
                <a:cs typeface="+mn-cs"/>
              </a:rPr>
              <a:t>We have more than 155,000 dentists nationwide. That means 3 out of 4 dentists participate in the Delta Dental network.</a:t>
            </a:r>
          </a:p>
          <a:p>
            <a:endParaRPr lang="en-US" dirty="0"/>
          </a:p>
        </p:txBody>
      </p:sp>
      <p:sp>
        <p:nvSpPr>
          <p:cNvPr id="4" name="Slide Number Placeholder 3"/>
          <p:cNvSpPr>
            <a:spLocks noGrp="1"/>
          </p:cNvSpPr>
          <p:nvPr>
            <p:ph type="sldNum" sz="quarter" idx="10"/>
          </p:nvPr>
        </p:nvSpPr>
        <p:spPr/>
        <p:txBody>
          <a:bodyPr/>
          <a:lstStyle/>
          <a:p>
            <a:fld id="{F034D037-087F-1145-9EC9-7C71CC4AC6B0}" type="slidenum">
              <a:rPr lang="en-US" smtClean="0"/>
              <a:t>6</a:t>
            </a:fld>
            <a:endParaRPr lang="en-US" dirty="0"/>
          </a:p>
        </p:txBody>
      </p:sp>
    </p:spTree>
    <p:extLst>
      <p:ext uri="{BB962C8B-B14F-4D97-AF65-F5344CB8AC3E}">
        <p14:creationId xmlns:p14="http://schemas.microsoft.com/office/powerpoint/2010/main" val="241480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Delta Dental’s dual PPO and Premier network</a:t>
            </a:r>
            <a:r>
              <a:rPr lang="en-US" sz="1800" baseline="0" dirty="0"/>
              <a:t> offers discounts off the cost of treatment and protection against balance-billing. There is no difference in quality between these two networks – only fee structures. A PPO provider will always save you the most in out-of-pocket costs. You will also save by seeing </a:t>
            </a:r>
            <a:r>
              <a:rPr lang="en-US" sz="1800" baseline="0" dirty="0">
                <a:solidFill>
                  <a:srgbClr val="FF0000"/>
                </a:solidFill>
              </a:rPr>
              <a:t>a Delta Dental Premier provider, but not as much as with a PPO provider. </a:t>
            </a:r>
            <a:r>
              <a:rPr lang="en-US" sz="1800" baseline="0" dirty="0"/>
              <a:t>Non-participating providers have not agreed to any discounts with Delta Dental so you may be responsible for the entire difference between what the plan covers and what your provider has billed.</a:t>
            </a:r>
            <a:endParaRPr lang="en-US" sz="1800" dirty="0"/>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2552B0-C013-0640-B23A-2D57AA8B1890}" type="slidenum">
              <a:rPr lang="en-US" smtClean="0"/>
              <a:pPr/>
              <a:t>7</a:t>
            </a:fld>
            <a:endParaRPr lang="en-US" dirty="0"/>
          </a:p>
        </p:txBody>
      </p:sp>
    </p:spTree>
    <p:extLst>
      <p:ext uri="{BB962C8B-B14F-4D97-AF65-F5344CB8AC3E}">
        <p14:creationId xmlns:p14="http://schemas.microsoft.com/office/powerpoint/2010/main" val="337193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8</a:t>
            </a:fld>
            <a:endParaRPr lang="en-US" dirty="0"/>
          </a:p>
        </p:txBody>
      </p:sp>
    </p:spTree>
    <p:extLst>
      <p:ext uri="{BB962C8B-B14F-4D97-AF65-F5344CB8AC3E}">
        <p14:creationId xmlns:p14="http://schemas.microsoft.com/office/powerpoint/2010/main" val="19754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34D037-087F-1145-9EC9-7C71CC4AC6B0}" type="slidenum">
              <a:rPr lang="en-US" smtClean="0"/>
              <a:t>9</a:t>
            </a:fld>
            <a:endParaRPr lang="en-US" dirty="0"/>
          </a:p>
        </p:txBody>
      </p:sp>
    </p:spTree>
    <p:extLst>
      <p:ext uri="{BB962C8B-B14F-4D97-AF65-F5344CB8AC3E}">
        <p14:creationId xmlns:p14="http://schemas.microsoft.com/office/powerpoint/2010/main" val="3932234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9C99-75EE-FD01-815E-30699ACC0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A6D944-6498-E8FC-397E-2795F6ABA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FC8B4-AAA3-3735-5D1B-C9C714E9FE6C}"/>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5" name="Footer Placeholder 4">
            <a:extLst>
              <a:ext uri="{FF2B5EF4-FFF2-40B4-BE49-F238E27FC236}">
                <a16:creationId xmlns:a16="http://schemas.microsoft.com/office/drawing/2014/main" id="{E37052BB-81A5-9C30-2F72-75E6066448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18325E-42E2-19DC-C1AD-AA1EDF01A087}"/>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185473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9B8F-9BE7-0FB2-C8B6-416E2F71F3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A790BB-6DB9-3179-15B3-77EC05C984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B712B-EB4C-5125-3D08-650DBBFE375B}"/>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5" name="Footer Placeholder 4">
            <a:extLst>
              <a:ext uri="{FF2B5EF4-FFF2-40B4-BE49-F238E27FC236}">
                <a16:creationId xmlns:a16="http://schemas.microsoft.com/office/drawing/2014/main" id="{A2636206-0D82-F36C-A24E-08BF7F9318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AAE40A-512D-4730-8BAF-D224A6DA11F3}"/>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1682204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77217-B12E-07F9-DA98-4062ADD5C3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AF4AD6-A606-33E2-3679-9A09399DC6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C4DA1-2850-4D4C-5D33-259DFA62FB96}"/>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5" name="Footer Placeholder 4">
            <a:extLst>
              <a:ext uri="{FF2B5EF4-FFF2-40B4-BE49-F238E27FC236}">
                <a16:creationId xmlns:a16="http://schemas.microsoft.com/office/drawing/2014/main" id="{BE018E98-9AB5-AD47-B3D5-76F67672CC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936A6-DD0F-20E6-37B9-7B274F1A24DC}"/>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160863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524934" y="79375"/>
            <a:ext cx="11504084" cy="6681788"/>
          </a:xfrm>
          <a:prstGeom prst="rect">
            <a:avLst/>
          </a:prstGeom>
        </p:spPr>
        <p:txBody>
          <a:bodyPr vert="horz" anchor="ctr"/>
          <a:lstStyle>
            <a:lvl1pPr marL="0" indent="0" algn="ctr">
              <a:buNone/>
              <a:defRPr>
                <a:solidFill>
                  <a:srgbClr val="595959"/>
                </a:solidFill>
                <a:latin typeface="Times New Roman"/>
                <a:cs typeface="Times New Roman"/>
              </a:defRPr>
            </a:lvl1pPr>
          </a:lstStyle>
          <a:p>
            <a:r>
              <a:rPr lang="en-US" dirty="0"/>
              <a:t>Picture</a:t>
            </a:r>
          </a:p>
        </p:txBody>
      </p:sp>
    </p:spTree>
    <p:extLst>
      <p:ext uri="{BB962C8B-B14F-4D97-AF65-F5344CB8AC3E}">
        <p14:creationId xmlns:p14="http://schemas.microsoft.com/office/powerpoint/2010/main" val="523408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10668000" y="6400801"/>
            <a:ext cx="914400" cy="320675"/>
          </a:xfrm>
          <a:prstGeom prst="rect">
            <a:avLst/>
          </a:prstGeom>
        </p:spPr>
        <p:txBody>
          <a:bodyPr vert="horz" wrap="square" lIns="91440" tIns="45720" rIns="91440" bIns="45720" numCol="1" anchor="t" anchorCtr="0" compatLnSpc="1">
            <a:prstTxWarp prst="textNoShape">
              <a:avLst/>
            </a:prstTxWarp>
          </a:bodyPr>
          <a:lstStyle>
            <a:lvl1pPr algn="r">
              <a:defRPr sz="1400">
                <a:latin typeface="Times New Roman"/>
              </a:defRPr>
            </a:lvl1pPr>
          </a:lstStyle>
          <a:p>
            <a:fld id="{EAB869EF-48BC-5645-A264-D4735CE16F47}" type="slidenum">
              <a:rPr lang="en-US" smtClean="0"/>
              <a:pPr/>
              <a:t>‹#›</a:t>
            </a:fld>
            <a:endParaRPr lang="en-US" dirty="0"/>
          </a:p>
        </p:txBody>
      </p:sp>
    </p:spTree>
    <p:extLst>
      <p:ext uri="{BB962C8B-B14F-4D97-AF65-F5344CB8AC3E}">
        <p14:creationId xmlns:p14="http://schemas.microsoft.com/office/powerpoint/2010/main" val="419223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rong graphic or Char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BC8DDB5-AFC4-794B-B815-F0017D5E9146}"/>
              </a:ext>
            </a:extLst>
          </p:cNvPr>
          <p:cNvSpPr>
            <a:spLocks noGrp="1"/>
          </p:cNvSpPr>
          <p:nvPr>
            <p:ph idx="1"/>
          </p:nvPr>
        </p:nvSpPr>
        <p:spPr>
          <a:xfrm>
            <a:off x="853111" y="1511982"/>
            <a:ext cx="10348290" cy="4431618"/>
          </a:xfrm>
          <a:prstGeom prst="rect">
            <a:avLst/>
          </a:prstGeom>
        </p:spPr>
        <p:txBody>
          <a:bodyPr>
            <a:noAutofit/>
          </a:bodyPr>
          <a:lstStyle>
            <a:lvl1pPr marL="0" indent="0">
              <a:lnSpc>
                <a:spcPct val="110000"/>
              </a:lnSpc>
              <a:spcBef>
                <a:spcPts val="600"/>
              </a:spcBef>
              <a:spcAft>
                <a:spcPts val="0"/>
              </a:spcAft>
              <a:buClr>
                <a:schemeClr val="tx2"/>
              </a:buClr>
              <a:buNone/>
              <a:defRPr sz="2000" baseline="0"/>
            </a:lvl1pPr>
            <a:lvl2pPr marL="292100" indent="0">
              <a:lnSpc>
                <a:spcPct val="110000"/>
              </a:lnSpc>
              <a:spcBef>
                <a:spcPts val="600"/>
              </a:spcBef>
              <a:spcAft>
                <a:spcPts val="0"/>
              </a:spcAft>
              <a:buClr>
                <a:schemeClr val="tx2"/>
              </a:buClr>
              <a:buNone/>
              <a:tabLst/>
              <a:defRPr sz="2000"/>
            </a:lvl2pPr>
            <a:lvl3pPr marL="858838" indent="-254000">
              <a:lnSpc>
                <a:spcPct val="110000"/>
              </a:lnSpc>
              <a:spcBef>
                <a:spcPts val="600"/>
              </a:spcBef>
              <a:spcAft>
                <a:spcPts val="0"/>
              </a:spcAft>
              <a:buClr>
                <a:schemeClr val="tx2"/>
              </a:buClr>
              <a:tabLst/>
              <a:defRPr sz="2000"/>
            </a:lvl3pPr>
            <a:lvl4pPr marL="1152525" indent="-254000">
              <a:lnSpc>
                <a:spcPct val="110000"/>
              </a:lnSpc>
              <a:spcBef>
                <a:spcPts val="600"/>
              </a:spcBef>
              <a:spcAft>
                <a:spcPts val="0"/>
              </a:spcAft>
              <a:buClr>
                <a:schemeClr val="tx2"/>
              </a:buClr>
              <a:tabLst/>
              <a:defRPr sz="2000"/>
            </a:lvl4pPr>
            <a:lvl5pPr marL="1385888" indent="-233363">
              <a:lnSpc>
                <a:spcPct val="110000"/>
              </a:lnSpc>
              <a:spcBef>
                <a:spcPts val="600"/>
              </a:spcBef>
              <a:spcAft>
                <a:spcPts val="0"/>
              </a:spcAft>
              <a:buClr>
                <a:schemeClr val="tx2"/>
              </a:buClr>
              <a:buFont typeface="Arial" panose="020B0604020202020204" pitchFamily="34" charset="0"/>
              <a:buChar char="•"/>
              <a:tabLst/>
              <a:defRPr sz="2000"/>
            </a:lvl5pPr>
          </a:lstStyle>
          <a:p>
            <a:pPr lvl="0"/>
            <a:r>
              <a:rPr lang="en-US"/>
              <a:t>Click to edit Master text styles</a:t>
            </a:r>
          </a:p>
        </p:txBody>
      </p:sp>
      <p:sp>
        <p:nvSpPr>
          <p:cNvPr id="7" name="Title 1">
            <a:extLst>
              <a:ext uri="{FF2B5EF4-FFF2-40B4-BE49-F238E27FC236}">
                <a16:creationId xmlns:a16="http://schemas.microsoft.com/office/drawing/2014/main" id="{84F816FF-ED36-3F44-AE9A-18294997058D}"/>
              </a:ext>
            </a:extLst>
          </p:cNvPr>
          <p:cNvSpPr>
            <a:spLocks noGrp="1"/>
          </p:cNvSpPr>
          <p:nvPr>
            <p:ph type="title"/>
          </p:nvPr>
        </p:nvSpPr>
        <p:spPr>
          <a:xfrm>
            <a:off x="853111" y="783623"/>
            <a:ext cx="10348290" cy="776485"/>
          </a:xfrm>
          <a:prstGeom prst="rect">
            <a:avLst/>
          </a:prstGeom>
        </p:spPr>
        <p:txBody>
          <a:bodyPr anchor="t">
            <a:noAutofit/>
          </a:bodyPr>
          <a:lstStyle>
            <a:lvl1pPr algn="l">
              <a:defRPr sz="3600" b="0" i="0" baseline="0">
                <a:latin typeface="Gotham Book" pitchFamily="2" charset="0"/>
              </a:defRPr>
            </a:lvl1pPr>
          </a:lstStyle>
          <a:p>
            <a:r>
              <a:rPr lang="en-US"/>
              <a:t>Click to edit Master title style</a:t>
            </a:r>
          </a:p>
        </p:txBody>
      </p:sp>
    </p:spTree>
    <p:extLst>
      <p:ext uri="{BB962C8B-B14F-4D97-AF65-F5344CB8AC3E}">
        <p14:creationId xmlns:p14="http://schemas.microsoft.com/office/powerpoint/2010/main" val="434735115"/>
      </p:ext>
    </p:extLst>
  </p:cSld>
  <p:clrMapOvr>
    <a:masterClrMapping/>
  </p:clrMapOvr>
  <p:extLst>
    <p:ext uri="{DCECCB84-F9BA-43D5-87BE-67443E8EF086}">
      <p15:sldGuideLst xmlns:p15="http://schemas.microsoft.com/office/powerpoint/2012/main">
        <p15:guide id="1" orient="horz" pos="3864">
          <p15:clr>
            <a:srgbClr val="FBAE40"/>
          </p15:clr>
        </p15:guide>
        <p15:guide id="2" pos="63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E21F-6C37-0A0F-408C-8338E40FC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0CD4B5-6A75-4B35-21DF-A9A7CC381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4A371-0281-9087-24D0-6D535DE2890D}"/>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5" name="Footer Placeholder 4">
            <a:extLst>
              <a:ext uri="{FF2B5EF4-FFF2-40B4-BE49-F238E27FC236}">
                <a16:creationId xmlns:a16="http://schemas.microsoft.com/office/drawing/2014/main" id="{2C4A490D-8B03-1BF0-8030-EB84443F72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18B60A-8DF1-2012-A76C-2DD787F6389E}"/>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338115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4CC2-EFC8-4409-5F63-8AB35DD27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F1D58E-1256-89CE-5D47-6EC528165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E8C27-2A92-5C9D-78F0-5ED254D37C33}"/>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5" name="Footer Placeholder 4">
            <a:extLst>
              <a:ext uri="{FF2B5EF4-FFF2-40B4-BE49-F238E27FC236}">
                <a16:creationId xmlns:a16="http://schemas.microsoft.com/office/drawing/2014/main" id="{65311B97-D75B-2804-C9A6-A4735EADBF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81F140-C4EF-1220-0746-331741454C33}"/>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106804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30EC-908A-74D4-29B2-4DE8F4971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93D6F-A9DA-784C-129E-130E47A198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C9FD34-6936-D846-9C22-75E56C445C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725E9-C750-BFBF-F32D-3921E47F702C}"/>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6" name="Footer Placeholder 5">
            <a:extLst>
              <a:ext uri="{FF2B5EF4-FFF2-40B4-BE49-F238E27FC236}">
                <a16:creationId xmlns:a16="http://schemas.microsoft.com/office/drawing/2014/main" id="{C9FF4221-3972-E9B8-93CD-E5C865D879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A16BA1-2741-EEA5-27C1-283E983B11F8}"/>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347755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C598-8B99-52B3-E2BF-F6E9A3A76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C28E05-6C31-A71F-658D-A540B4BE9B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8ED426-6C6D-E4DA-8594-C781AF7F7A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265223-8285-0B6E-EE1C-21EE23BD60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19ACA4-7AF6-E49F-9873-CC0D6F2956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8DF0DC-8B0D-2FEB-9E02-C4F8019F248C}"/>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8" name="Footer Placeholder 7">
            <a:extLst>
              <a:ext uri="{FF2B5EF4-FFF2-40B4-BE49-F238E27FC236}">
                <a16:creationId xmlns:a16="http://schemas.microsoft.com/office/drawing/2014/main" id="{4C81E63F-A389-479D-0B2E-5ADBDE331A9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FAB5B97-D141-5981-622F-31737FCA4CDB}"/>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2067041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422F-52AD-5DF2-9C79-0E4E719D54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7E4D9-870F-601D-797B-B32B744CE081}"/>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4" name="Footer Placeholder 3">
            <a:extLst>
              <a:ext uri="{FF2B5EF4-FFF2-40B4-BE49-F238E27FC236}">
                <a16:creationId xmlns:a16="http://schemas.microsoft.com/office/drawing/2014/main" id="{F364FB74-AD70-9001-453F-5CC433122F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926C1D-F7A3-569F-E14E-0273FD860441}"/>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249488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16F13-A7AA-1277-F224-7DC70D8B92B3}"/>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3" name="Footer Placeholder 2">
            <a:extLst>
              <a:ext uri="{FF2B5EF4-FFF2-40B4-BE49-F238E27FC236}">
                <a16:creationId xmlns:a16="http://schemas.microsoft.com/office/drawing/2014/main" id="{69C00E64-BB2D-2DE3-B716-9BD7F0939B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F1CBFFC-0F40-2F5C-994E-FAB4E40CAFC4}"/>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279476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111A-D691-5796-6148-30BA65809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72E80A-EFCD-741A-9150-411A5BBFB0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7C1592-37EA-0A35-F478-9330D7A87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A6D4B-A7F1-20E3-7337-42C7B1B4135A}"/>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6" name="Footer Placeholder 5">
            <a:extLst>
              <a:ext uri="{FF2B5EF4-FFF2-40B4-BE49-F238E27FC236}">
                <a16:creationId xmlns:a16="http://schemas.microsoft.com/office/drawing/2014/main" id="{46E3BF5C-DEDC-A6D3-DD86-73B308DF97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CC928E-13A3-239A-A64E-C409684D4183}"/>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421628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3E47-5B4F-5791-FD88-F947C97EE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464AFF-D586-305B-E1C0-C208D37EAE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BA01A2-24A2-B7CA-C954-B2A6097A3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88F81E-087E-A810-AECA-14A5AEFDE092}"/>
              </a:ext>
            </a:extLst>
          </p:cNvPr>
          <p:cNvSpPr>
            <a:spLocks noGrp="1"/>
          </p:cNvSpPr>
          <p:nvPr>
            <p:ph type="dt" sz="half" idx="10"/>
          </p:nvPr>
        </p:nvSpPr>
        <p:spPr/>
        <p:txBody>
          <a:bodyPr/>
          <a:lstStyle/>
          <a:p>
            <a:fld id="{1BD936BC-E36F-CB47-8532-99B510D3589D}" type="datetimeFigureOut">
              <a:rPr lang="en-US" smtClean="0"/>
              <a:t>8/27/24</a:t>
            </a:fld>
            <a:endParaRPr lang="en-US" dirty="0"/>
          </a:p>
        </p:txBody>
      </p:sp>
      <p:sp>
        <p:nvSpPr>
          <p:cNvPr id="6" name="Footer Placeholder 5">
            <a:extLst>
              <a:ext uri="{FF2B5EF4-FFF2-40B4-BE49-F238E27FC236}">
                <a16:creationId xmlns:a16="http://schemas.microsoft.com/office/drawing/2014/main" id="{55570139-4EAE-78EC-63EE-E2609786CD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8A9A97-5289-6002-8D88-ED6C9293D878}"/>
              </a:ext>
            </a:extLst>
          </p:cNvPr>
          <p:cNvSpPr>
            <a:spLocks noGrp="1"/>
          </p:cNvSpPr>
          <p:nvPr>
            <p:ph type="sldNum" sz="quarter" idx="12"/>
          </p:nvPr>
        </p:nvSpPr>
        <p:spPr/>
        <p:txBody>
          <a:bodyPr/>
          <a:lstStyle/>
          <a:p>
            <a:fld id="{94585C47-5554-FC40-B48A-4E80545AA499}" type="slidenum">
              <a:rPr lang="en-US" smtClean="0"/>
              <a:t>‹#›</a:t>
            </a:fld>
            <a:endParaRPr lang="en-US" dirty="0"/>
          </a:p>
        </p:txBody>
      </p:sp>
    </p:spTree>
    <p:extLst>
      <p:ext uri="{BB962C8B-B14F-4D97-AF65-F5344CB8AC3E}">
        <p14:creationId xmlns:p14="http://schemas.microsoft.com/office/powerpoint/2010/main" val="42674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8C1D9-65DA-84CD-0897-B185FCB43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9599AC-81AE-C836-0438-F8CE6A180D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3D31-9210-FAF3-6E13-2B50A83E6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936BC-E36F-CB47-8532-99B510D3589D}" type="datetimeFigureOut">
              <a:rPr lang="en-US" smtClean="0"/>
              <a:t>8/27/24</a:t>
            </a:fld>
            <a:endParaRPr lang="en-US" dirty="0"/>
          </a:p>
        </p:txBody>
      </p:sp>
      <p:sp>
        <p:nvSpPr>
          <p:cNvPr id="5" name="Footer Placeholder 4">
            <a:extLst>
              <a:ext uri="{FF2B5EF4-FFF2-40B4-BE49-F238E27FC236}">
                <a16:creationId xmlns:a16="http://schemas.microsoft.com/office/drawing/2014/main" id="{426786AC-F9FC-33ED-BF80-9BC0EB64C4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CE9607-54D0-81F6-5586-7D9482F3D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85C47-5554-FC40-B48A-4E80545AA499}" type="slidenum">
              <a:rPr lang="en-US" smtClean="0"/>
              <a:t>‹#›</a:t>
            </a:fld>
            <a:endParaRPr lang="en-US" dirty="0"/>
          </a:p>
        </p:txBody>
      </p:sp>
    </p:spTree>
    <p:extLst>
      <p:ext uri="{BB962C8B-B14F-4D97-AF65-F5344CB8AC3E}">
        <p14:creationId xmlns:p14="http://schemas.microsoft.com/office/powerpoint/2010/main" val="4031589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12"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Kj8BspjWwt8" TargetMode="External"/><Relationship Id="rId5" Type="http://schemas.openxmlformats.org/officeDocument/2006/relationships/image" Target="../media/image3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emf"/><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2.emf"/><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youtube.com/watch?v=Vc4oOPV7HS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youtube.com/watch?v=Tpa-r-cAEmc" TargetMode="External"/><Relationship Id="rId5" Type="http://schemas.openxmlformats.org/officeDocument/2006/relationships/image" Target="../media/image4.png"/><Relationship Id="rId4" Type="http://schemas.openxmlformats.org/officeDocument/2006/relationships/hyperlink" Target="https://www.youtube.com/watch?v=agbPiPBHOa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emf"/><Relationship Id="rId7" Type="http://schemas.openxmlformats.org/officeDocument/2006/relationships/hyperlink" Target="https://www.youtube.com/watch?v=Tpa-r-cAEm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9C93F-6C00-98A8-CA41-0F57389F68D3}"/>
              </a:ext>
            </a:extLst>
          </p:cNvPr>
          <p:cNvSpPr/>
          <p:nvPr/>
        </p:nvSpPr>
        <p:spPr>
          <a:xfrm>
            <a:off x="-86497" y="-185530"/>
            <a:ext cx="12406183" cy="7303506"/>
          </a:xfrm>
          <a:prstGeom prst="rect">
            <a:avLst/>
          </a:prstGeom>
          <a:solidFill>
            <a:srgbClr val="2DB0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4">
            <a:extLst>
              <a:ext uri="{FF2B5EF4-FFF2-40B4-BE49-F238E27FC236}">
                <a16:creationId xmlns:a16="http://schemas.microsoft.com/office/drawing/2014/main" id="{D6ED8EFE-37BA-C50F-3734-8D6B2E3D2949}"/>
              </a:ext>
            </a:extLst>
          </p:cNvPr>
          <p:cNvSpPr txBox="1">
            <a:spLocks/>
          </p:cNvSpPr>
          <p:nvPr/>
        </p:nvSpPr>
        <p:spPr>
          <a:xfrm>
            <a:off x="567618" y="5072411"/>
            <a:ext cx="3260532" cy="469534"/>
          </a:xfrm>
          <a:prstGeom prst="rect">
            <a:avLst/>
          </a:prstGeom>
        </p:spPr>
        <p:txBody>
          <a:bodyPr anchor="t">
            <a:noAutofit/>
          </a:bodyPr>
          <a:lstStyle>
            <a:lvl1pPr algn="l" defTabSz="1219170" rtl="0" eaLnBrk="1" latinLnBrk="0" hangingPunct="1">
              <a:lnSpc>
                <a:spcPct val="80000"/>
              </a:lnSpc>
              <a:spcBef>
                <a:spcPct val="0"/>
              </a:spcBef>
              <a:buNone/>
              <a:defRPr sz="6600" kern="1200" baseline="0">
                <a:solidFill>
                  <a:schemeClr val="bg1"/>
                </a:solidFill>
                <a:latin typeface="Gotham Light" pitchFamily="50" charset="0"/>
                <a:ea typeface="+mj-ea"/>
                <a:cs typeface="+mj-cs"/>
              </a:defRPr>
            </a:lvl1pPr>
          </a:lstStyle>
          <a:p>
            <a:pPr>
              <a:lnSpc>
                <a:spcPct val="100000"/>
              </a:lnSpc>
            </a:pPr>
            <a:r>
              <a:rPr lang="en-US" sz="1600" i="1" dirty="0">
                <a:latin typeface="+mj-lt"/>
                <a:cs typeface="Calibri" panose="020F0502020204030204" pitchFamily="34" charset="0"/>
              </a:rPr>
              <a:t>Mes XX, 2024</a:t>
            </a:r>
          </a:p>
        </p:txBody>
      </p:sp>
      <p:sp>
        <p:nvSpPr>
          <p:cNvPr id="7" name="Title 14">
            <a:extLst>
              <a:ext uri="{FF2B5EF4-FFF2-40B4-BE49-F238E27FC236}">
                <a16:creationId xmlns:a16="http://schemas.microsoft.com/office/drawing/2014/main" id="{FAF08221-E570-36D2-BDCA-7BD0084BE243}"/>
              </a:ext>
            </a:extLst>
          </p:cNvPr>
          <p:cNvSpPr txBox="1">
            <a:spLocks/>
          </p:cNvSpPr>
          <p:nvPr/>
        </p:nvSpPr>
        <p:spPr>
          <a:xfrm>
            <a:off x="567618" y="4222889"/>
            <a:ext cx="8483391" cy="751499"/>
          </a:xfrm>
          <a:prstGeom prst="rect">
            <a:avLst/>
          </a:prstGeom>
        </p:spPr>
        <p:txBody>
          <a:bodyPr anchor="ctr">
            <a:noAutofit/>
          </a:bodyPr>
          <a:lstStyle>
            <a:lvl1pPr algn="l" defTabSz="1219170" rtl="0" eaLnBrk="1" latinLnBrk="0" hangingPunct="1">
              <a:lnSpc>
                <a:spcPct val="80000"/>
              </a:lnSpc>
              <a:spcBef>
                <a:spcPct val="0"/>
              </a:spcBef>
              <a:buNone/>
              <a:defRPr sz="6600" kern="1200" baseline="0">
                <a:solidFill>
                  <a:schemeClr val="bg1"/>
                </a:solidFill>
                <a:latin typeface="Gotham Light" pitchFamily="50" charset="0"/>
                <a:ea typeface="+mj-ea"/>
                <a:cs typeface="+mj-cs"/>
              </a:defRPr>
            </a:lvl1pPr>
          </a:lstStyle>
          <a:p>
            <a:pPr>
              <a:lnSpc>
                <a:spcPct val="120000"/>
              </a:lnSpc>
              <a:spcBef>
                <a:spcPts val="600"/>
              </a:spcBef>
            </a:pPr>
            <a:r>
              <a:rPr lang="en-US" sz="2800" dirty="0">
                <a:effectLst/>
                <a:latin typeface="+mj-lt"/>
                <a:cs typeface="Calibri" panose="020F0502020204030204" pitchFamily="34" charset="0"/>
              </a:rPr>
              <a:t>Delta Dental of Colorado + TBD</a:t>
            </a:r>
            <a:endParaRPr lang="en-US" sz="2800" dirty="0">
              <a:latin typeface="+mj-lt"/>
              <a:cs typeface="Calibri" panose="020F0502020204030204" pitchFamily="34" charset="0"/>
            </a:endParaRPr>
          </a:p>
        </p:txBody>
      </p:sp>
      <p:pic>
        <p:nvPicPr>
          <p:cNvPr id="8" name="Picture 7">
            <a:extLst>
              <a:ext uri="{FF2B5EF4-FFF2-40B4-BE49-F238E27FC236}">
                <a16:creationId xmlns:a16="http://schemas.microsoft.com/office/drawing/2014/main" id="{5D34828B-3134-203A-3A80-F86D87B48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6678" y="501116"/>
            <a:ext cx="3624088" cy="405957"/>
          </a:xfrm>
          <a:prstGeom prst="rect">
            <a:avLst/>
          </a:prstGeom>
        </p:spPr>
      </p:pic>
      <p:sp>
        <p:nvSpPr>
          <p:cNvPr id="10" name="Title 3">
            <a:extLst>
              <a:ext uri="{FF2B5EF4-FFF2-40B4-BE49-F238E27FC236}">
                <a16:creationId xmlns:a16="http://schemas.microsoft.com/office/drawing/2014/main" id="{A9833166-17B6-515A-067D-1B235BD7C6F7}"/>
              </a:ext>
            </a:extLst>
          </p:cNvPr>
          <p:cNvSpPr txBox="1">
            <a:spLocks/>
          </p:cNvSpPr>
          <p:nvPr/>
        </p:nvSpPr>
        <p:spPr>
          <a:xfrm>
            <a:off x="556678" y="2424394"/>
            <a:ext cx="5154574" cy="1586366"/>
          </a:xfrm>
          <a:prstGeom prst="rect">
            <a:avLst/>
          </a:prstGeom>
        </p:spPr>
        <p:txBody>
          <a:bodyPr anchor="t">
            <a:noAutofit/>
          </a:bodyPr>
          <a:lstStyle>
            <a:lvl1pPr algn="l" defTabSz="1219170" rtl="0" eaLnBrk="1" latinLnBrk="0" hangingPunct="1">
              <a:lnSpc>
                <a:spcPct val="80000"/>
              </a:lnSpc>
              <a:spcBef>
                <a:spcPct val="0"/>
              </a:spcBef>
              <a:buNone/>
              <a:defRPr sz="6600" kern="1200" baseline="0">
                <a:solidFill>
                  <a:schemeClr val="bg1"/>
                </a:solidFill>
                <a:latin typeface="Gotham Light" pitchFamily="50" charset="0"/>
                <a:ea typeface="+mj-ea"/>
                <a:cs typeface="+mj-cs"/>
              </a:defRPr>
            </a:lvl1pPr>
          </a:lstStyle>
          <a:p>
            <a:pPr>
              <a:lnSpc>
                <a:spcPct val="100000"/>
              </a:lnSpc>
            </a:pPr>
            <a:r>
              <a:rPr lang="en-US" sz="5400" b="1" dirty="0">
                <a:latin typeface="+mj-lt"/>
                <a:cs typeface="Calibri" panose="020F0502020204030204" pitchFamily="34" charset="0"/>
              </a:rPr>
              <a:t>Los beneficios  de más</a:t>
            </a:r>
          </a:p>
        </p:txBody>
      </p:sp>
    </p:spTree>
    <p:extLst>
      <p:ext uri="{BB962C8B-B14F-4D97-AF65-F5344CB8AC3E}">
        <p14:creationId xmlns:p14="http://schemas.microsoft.com/office/powerpoint/2010/main" val="55737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BAC0C966-4DED-5F87-F7A5-4ECF1A74D2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557" y="-15056"/>
            <a:ext cx="12642574" cy="6998952"/>
          </a:xfrm>
          <a:prstGeom prst="rect">
            <a:avLst/>
          </a:prstGeom>
        </p:spPr>
      </p:pic>
      <p:sp>
        <p:nvSpPr>
          <p:cNvPr id="9" name="Rounded Rectangle 8">
            <a:extLst>
              <a:ext uri="{FF2B5EF4-FFF2-40B4-BE49-F238E27FC236}">
                <a16:creationId xmlns:a16="http://schemas.microsoft.com/office/drawing/2014/main" id="{B9EA5E4E-3D11-382D-ED4D-9D708C7823D8}"/>
              </a:ext>
            </a:extLst>
          </p:cNvPr>
          <p:cNvSpPr/>
          <p:nvPr/>
        </p:nvSpPr>
        <p:spPr>
          <a:xfrm>
            <a:off x="952501" y="3286356"/>
            <a:ext cx="2443842" cy="2309912"/>
          </a:xfrm>
          <a:prstGeom prst="roundRect">
            <a:avLst>
              <a:gd name="adj" fmla="val 799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D63F326A-40D9-6BED-0AC9-02416C56F0D1}"/>
              </a:ext>
            </a:extLst>
          </p:cNvPr>
          <p:cNvSpPr/>
          <p:nvPr/>
        </p:nvSpPr>
        <p:spPr>
          <a:xfrm>
            <a:off x="3554186" y="3286356"/>
            <a:ext cx="2443842" cy="2309912"/>
          </a:xfrm>
          <a:prstGeom prst="roundRect">
            <a:avLst>
              <a:gd name="adj" fmla="val 799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B5F36E05-EFD2-44C3-6A26-ECAB26B769B4}"/>
              </a:ext>
            </a:extLst>
          </p:cNvPr>
          <p:cNvSpPr/>
          <p:nvPr/>
        </p:nvSpPr>
        <p:spPr>
          <a:xfrm>
            <a:off x="6155871" y="3286356"/>
            <a:ext cx="2443842" cy="2309912"/>
          </a:xfrm>
          <a:prstGeom prst="roundRect">
            <a:avLst>
              <a:gd name="adj" fmla="val 799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8FC01232-2A35-1FE6-7534-79ABFB179E0E}"/>
              </a:ext>
            </a:extLst>
          </p:cNvPr>
          <p:cNvSpPr/>
          <p:nvPr/>
        </p:nvSpPr>
        <p:spPr>
          <a:xfrm>
            <a:off x="8757557" y="3286356"/>
            <a:ext cx="2443842" cy="2309912"/>
          </a:xfrm>
          <a:prstGeom prst="roundRect">
            <a:avLst>
              <a:gd name="adj" fmla="val 7998"/>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9F9B7C4-5E03-88D9-B5D7-D8AC2E33F855}"/>
              </a:ext>
            </a:extLst>
          </p:cNvPr>
          <p:cNvSpPr txBox="1"/>
          <p:nvPr/>
        </p:nvSpPr>
        <p:spPr>
          <a:xfrm>
            <a:off x="952501" y="4074592"/>
            <a:ext cx="2443842" cy="1521675"/>
          </a:xfrm>
          <a:prstGeom prst="rect">
            <a:avLst/>
          </a:prstGeom>
          <a:noFill/>
        </p:spPr>
        <p:txBody>
          <a:bodyPr wrap="square" anchor="ctr">
            <a:noAutofit/>
          </a:bodyPr>
          <a:lstStyle/>
          <a:p>
            <a:pPr marR="0" lvl="0" algn="ctr">
              <a:spcBef>
                <a:spcPts val="1200"/>
              </a:spcBef>
              <a:spcAft>
                <a:spcPts val="0"/>
              </a:spcAft>
            </a:pPr>
            <a:r>
              <a:rPr lang="en-US" sz="2000" dirty="0">
                <a:solidFill>
                  <a:schemeClr val="accent2"/>
                </a:solidFill>
                <a:latin typeface="+mj-lt"/>
                <a:cs typeface="Calibri" panose="020F0502020204030204" pitchFamily="34" charset="0"/>
              </a:rPr>
              <a:t>Beneficios de salud ocular por líderes en la industria</a:t>
            </a:r>
          </a:p>
        </p:txBody>
      </p:sp>
      <p:sp>
        <p:nvSpPr>
          <p:cNvPr id="14" name="TextBox 13">
            <a:extLst>
              <a:ext uri="{FF2B5EF4-FFF2-40B4-BE49-F238E27FC236}">
                <a16:creationId xmlns:a16="http://schemas.microsoft.com/office/drawing/2014/main" id="{5A818E8B-6F97-EFBC-B1CE-CA10C39FE919}"/>
              </a:ext>
            </a:extLst>
          </p:cNvPr>
          <p:cNvSpPr txBox="1"/>
          <p:nvPr/>
        </p:nvSpPr>
        <p:spPr>
          <a:xfrm>
            <a:off x="3548743" y="4074593"/>
            <a:ext cx="2443842" cy="1521676"/>
          </a:xfrm>
          <a:prstGeom prst="rect">
            <a:avLst/>
          </a:prstGeom>
          <a:noFill/>
        </p:spPr>
        <p:txBody>
          <a:bodyPr wrap="square" anchor="ctr">
            <a:noAutofit/>
          </a:bodyPr>
          <a:lstStyle/>
          <a:p>
            <a:pPr algn="ctr">
              <a:spcBef>
                <a:spcPts val="1200"/>
              </a:spcBef>
            </a:pPr>
            <a:r>
              <a:rPr lang="en-US" sz="2000" dirty="0">
                <a:solidFill>
                  <a:schemeClr val="accent2"/>
                </a:solidFill>
                <a:latin typeface="+mj-lt"/>
                <a:cs typeface="Calibri" panose="020F0502020204030204" pitchFamily="34" charset="0"/>
              </a:rPr>
              <a:t>Extensa red de proveedores</a:t>
            </a:r>
          </a:p>
        </p:txBody>
      </p:sp>
      <p:sp>
        <p:nvSpPr>
          <p:cNvPr id="15" name="TextBox 14">
            <a:extLst>
              <a:ext uri="{FF2B5EF4-FFF2-40B4-BE49-F238E27FC236}">
                <a16:creationId xmlns:a16="http://schemas.microsoft.com/office/drawing/2014/main" id="{F01326EC-3C48-C0CB-B69E-FBCEA3339A44}"/>
              </a:ext>
            </a:extLst>
          </p:cNvPr>
          <p:cNvSpPr txBox="1"/>
          <p:nvPr/>
        </p:nvSpPr>
        <p:spPr>
          <a:xfrm>
            <a:off x="6144986" y="4108085"/>
            <a:ext cx="2443842" cy="1504021"/>
          </a:xfrm>
          <a:prstGeom prst="rect">
            <a:avLst/>
          </a:prstGeom>
          <a:noFill/>
        </p:spPr>
        <p:txBody>
          <a:bodyPr wrap="square" anchor="ctr">
            <a:noAutofit/>
          </a:bodyPr>
          <a:lstStyle/>
          <a:p>
            <a:pPr marR="0" lvl="0" algn="ctr">
              <a:spcBef>
                <a:spcPts val="1200"/>
              </a:spcBef>
              <a:spcAft>
                <a:spcPts val="0"/>
              </a:spcAft>
            </a:pPr>
            <a:r>
              <a:rPr lang="en-US" sz="2000" dirty="0">
                <a:solidFill>
                  <a:schemeClr val="accent2"/>
                </a:solidFill>
                <a:latin typeface="+mj-lt"/>
                <a:cs typeface="Calibri" panose="020F0502020204030204" pitchFamily="34" charset="0"/>
              </a:rPr>
              <a:t>Enfoque en cuidado preventive rutinario</a:t>
            </a:r>
          </a:p>
        </p:txBody>
      </p:sp>
      <p:sp>
        <p:nvSpPr>
          <p:cNvPr id="16" name="TextBox 15">
            <a:extLst>
              <a:ext uri="{FF2B5EF4-FFF2-40B4-BE49-F238E27FC236}">
                <a16:creationId xmlns:a16="http://schemas.microsoft.com/office/drawing/2014/main" id="{3CE11FE5-7F31-9749-DF6B-48DE38F8BE52}"/>
              </a:ext>
            </a:extLst>
          </p:cNvPr>
          <p:cNvSpPr txBox="1"/>
          <p:nvPr/>
        </p:nvSpPr>
        <p:spPr>
          <a:xfrm>
            <a:off x="8773886" y="4092245"/>
            <a:ext cx="2427513" cy="1504021"/>
          </a:xfrm>
          <a:prstGeom prst="rect">
            <a:avLst/>
          </a:prstGeom>
          <a:noFill/>
        </p:spPr>
        <p:txBody>
          <a:bodyPr wrap="square" anchor="ctr">
            <a:noAutofit/>
          </a:bodyPr>
          <a:lstStyle/>
          <a:p>
            <a:pPr algn="ctr">
              <a:spcBef>
                <a:spcPts val="1200"/>
              </a:spcBef>
            </a:pPr>
            <a:r>
              <a:rPr lang="en-US" sz="2000" dirty="0">
                <a:solidFill>
                  <a:schemeClr val="accent2"/>
                </a:solidFill>
                <a:latin typeface="+mj-lt"/>
                <a:cs typeface="Calibri" panose="020F0502020204030204" pitchFamily="34" charset="0"/>
              </a:rPr>
              <a:t>Servicio práctico de atención al miembro</a:t>
            </a:r>
          </a:p>
        </p:txBody>
      </p:sp>
      <p:sp>
        <p:nvSpPr>
          <p:cNvPr id="17" name="Oval 16">
            <a:extLst>
              <a:ext uri="{FF2B5EF4-FFF2-40B4-BE49-F238E27FC236}">
                <a16:creationId xmlns:a16="http://schemas.microsoft.com/office/drawing/2014/main" id="{32DE21AF-6314-7BEB-AFA9-B83F2D5F6AA3}"/>
              </a:ext>
            </a:extLst>
          </p:cNvPr>
          <p:cNvSpPr/>
          <p:nvPr/>
        </p:nvSpPr>
        <p:spPr>
          <a:xfrm>
            <a:off x="4111395" y="2697853"/>
            <a:ext cx="1376741" cy="13767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90C2DAFE-9B3F-2774-230E-A4B0D85029B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52583" y="2935716"/>
            <a:ext cx="889000" cy="876300"/>
          </a:xfrm>
          <a:prstGeom prst="rect">
            <a:avLst/>
          </a:prstGeom>
        </p:spPr>
      </p:pic>
      <p:sp>
        <p:nvSpPr>
          <p:cNvPr id="19" name="Oval 18">
            <a:extLst>
              <a:ext uri="{FF2B5EF4-FFF2-40B4-BE49-F238E27FC236}">
                <a16:creationId xmlns:a16="http://schemas.microsoft.com/office/drawing/2014/main" id="{6208D51B-E864-3ADD-7948-A4F1748427E0}"/>
              </a:ext>
            </a:extLst>
          </p:cNvPr>
          <p:cNvSpPr/>
          <p:nvPr/>
        </p:nvSpPr>
        <p:spPr>
          <a:xfrm>
            <a:off x="6680975" y="2697853"/>
            <a:ext cx="1376741" cy="13767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04F824A-2768-C146-E174-A61457999B7F}"/>
              </a:ext>
            </a:extLst>
          </p:cNvPr>
          <p:cNvSpPr/>
          <p:nvPr/>
        </p:nvSpPr>
        <p:spPr>
          <a:xfrm>
            <a:off x="9299271" y="2697853"/>
            <a:ext cx="1376741" cy="13767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6391CAC-C738-5375-F410-C57B7D9BFDED}"/>
              </a:ext>
            </a:extLst>
          </p:cNvPr>
          <p:cNvSpPr/>
          <p:nvPr/>
        </p:nvSpPr>
        <p:spPr>
          <a:xfrm>
            <a:off x="1541815" y="2697853"/>
            <a:ext cx="1376741" cy="1376741"/>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a:extLst>
              <a:ext uri="{FF2B5EF4-FFF2-40B4-BE49-F238E27FC236}">
                <a16:creationId xmlns:a16="http://schemas.microsoft.com/office/drawing/2014/main" id="{D63B97D9-FAC0-BED8-EE68-F6D3B645EA7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41815" y="2818283"/>
            <a:ext cx="1399154" cy="1122577"/>
          </a:xfrm>
          <a:prstGeom prst="rect">
            <a:avLst/>
          </a:prstGeom>
        </p:spPr>
      </p:pic>
      <p:pic>
        <p:nvPicPr>
          <p:cNvPr id="26" name="Graphic 25">
            <a:extLst>
              <a:ext uri="{FF2B5EF4-FFF2-40B4-BE49-F238E27FC236}">
                <a16:creationId xmlns:a16="http://schemas.microsoft.com/office/drawing/2014/main" id="{A2B6806F-EE7F-13B5-E609-88FD836A00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80975" y="2815290"/>
            <a:ext cx="1367301" cy="1097021"/>
          </a:xfrm>
          <a:prstGeom prst="rect">
            <a:avLst/>
          </a:prstGeom>
        </p:spPr>
      </p:pic>
      <p:pic>
        <p:nvPicPr>
          <p:cNvPr id="28" name="Graphic 27">
            <a:extLst>
              <a:ext uri="{FF2B5EF4-FFF2-40B4-BE49-F238E27FC236}">
                <a16:creationId xmlns:a16="http://schemas.microsoft.com/office/drawing/2014/main" id="{A49F9B02-F1A9-9394-1950-4BB6F8483D0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47505" y="2831794"/>
            <a:ext cx="1283433" cy="1029731"/>
          </a:xfrm>
          <a:prstGeom prst="rect">
            <a:avLst/>
          </a:prstGeom>
        </p:spPr>
      </p:pic>
      <p:sp>
        <p:nvSpPr>
          <p:cNvPr id="2" name="TextBox 1">
            <a:extLst>
              <a:ext uri="{FF2B5EF4-FFF2-40B4-BE49-F238E27FC236}">
                <a16:creationId xmlns:a16="http://schemas.microsoft.com/office/drawing/2014/main" id="{60E29B95-28EC-04B8-63BF-4295F4241F5C}"/>
              </a:ext>
            </a:extLst>
          </p:cNvPr>
          <p:cNvSpPr txBox="1"/>
          <p:nvPr/>
        </p:nvSpPr>
        <p:spPr>
          <a:xfrm>
            <a:off x="10242550" y="406400"/>
            <a:ext cx="0" cy="0"/>
          </a:xfrm>
          <a:prstGeom prst="rect">
            <a:avLst/>
          </a:prstGeom>
          <a:noFill/>
        </p:spPr>
        <p:txBody>
          <a:bodyPr wrap="none" rtlCol="0">
            <a:noAutofit/>
          </a:bodyPr>
          <a:lstStyle/>
          <a:p>
            <a:pPr algn="l"/>
            <a:endParaRPr lang="en-US" sz="1400" dirty="0">
              <a:solidFill>
                <a:srgbClr val="3CAD2B"/>
              </a:solidFill>
              <a:effectLst/>
              <a:latin typeface="Gotham Bold"/>
            </a:endParaRPr>
          </a:p>
        </p:txBody>
      </p:sp>
      <p:pic>
        <p:nvPicPr>
          <p:cNvPr id="20" name="Picture 19" descr="A green rectangle with white text&#10;&#10;Description automatically generated">
            <a:extLst>
              <a:ext uri="{FF2B5EF4-FFF2-40B4-BE49-F238E27FC236}">
                <a16:creationId xmlns:a16="http://schemas.microsoft.com/office/drawing/2014/main" id="{C3C807C6-D90C-34DF-8841-ED58416EEAB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44581" y="6135036"/>
            <a:ext cx="2504532" cy="989834"/>
          </a:xfrm>
          <a:prstGeom prst="rect">
            <a:avLst/>
          </a:prstGeom>
        </p:spPr>
      </p:pic>
      <p:sp>
        <p:nvSpPr>
          <p:cNvPr id="7" name="Title 2">
            <a:extLst>
              <a:ext uri="{FF2B5EF4-FFF2-40B4-BE49-F238E27FC236}">
                <a16:creationId xmlns:a16="http://schemas.microsoft.com/office/drawing/2014/main" id="{572B5128-A1F1-AF94-A8D0-7A9C0FF0EA09}"/>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cs typeface="Calibri" panose="020F0502020204030204" pitchFamily="34" charset="0"/>
              </a:rPr>
              <a:t>DeltaVision</a:t>
            </a:r>
            <a:r>
              <a:rPr lang="en-US" sz="3600" spc="-10" dirty="0">
                <a:solidFill>
                  <a:schemeClr val="bg1"/>
                </a:solidFill>
                <a:cs typeface="Calibri" panose="020F0502020204030204" pitchFamily="34" charset="0"/>
              </a:rPr>
              <a:t>®</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305265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sp>
        <p:nvSpPr>
          <p:cNvPr id="11" name="TextBox 10"/>
          <p:cNvSpPr txBox="1"/>
          <p:nvPr/>
        </p:nvSpPr>
        <p:spPr>
          <a:xfrm>
            <a:off x="853109" y="1662489"/>
            <a:ext cx="9593217" cy="923330"/>
          </a:xfrm>
          <a:prstGeom prst="rect">
            <a:avLst/>
          </a:prstGeom>
          <a:noFill/>
        </p:spPr>
        <p:txBody>
          <a:bodyPr wrap="square" rtlCol="0">
            <a:spAutoFit/>
          </a:bodyPr>
          <a:lstStyle/>
          <a:p>
            <a:r>
              <a:rPr lang="en-US" dirty="0">
                <a:latin typeface="+mj-lt"/>
                <a:cs typeface="Calibri" panose="020F0502020204030204" pitchFamily="34" charset="0"/>
              </a:rPr>
              <a:t>Delta Dental de Colorado y VSP Vision Care se han asociado para traerte beneficios de visión de primera clase para complementar tus beneficios dentales. Eso significa beneficios de calidad con flexibilidad para ti. </a:t>
            </a:r>
          </a:p>
        </p:txBody>
      </p:sp>
      <p:pic>
        <p:nvPicPr>
          <p:cNvPr id="19" name="Picture 18"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5647" y="6348873"/>
            <a:ext cx="1971965" cy="488970"/>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F99FED59-76B8-A966-ECEE-E07C3A016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9135" y="6126561"/>
            <a:ext cx="2504532" cy="989834"/>
          </a:xfrm>
          <a:prstGeom prst="rect">
            <a:avLst/>
          </a:prstGeom>
        </p:spPr>
      </p:pic>
      <p:sp>
        <p:nvSpPr>
          <p:cNvPr id="15" name="TextBox 14">
            <a:extLst>
              <a:ext uri="{FF2B5EF4-FFF2-40B4-BE49-F238E27FC236}">
                <a16:creationId xmlns:a16="http://schemas.microsoft.com/office/drawing/2014/main" id="{68AC4AF8-772D-2AED-8A72-0D462FF62314}"/>
              </a:ext>
            </a:extLst>
          </p:cNvPr>
          <p:cNvSpPr txBox="1"/>
          <p:nvPr/>
        </p:nvSpPr>
        <p:spPr>
          <a:xfrm>
            <a:off x="2919730" y="3107568"/>
            <a:ext cx="6402946" cy="646331"/>
          </a:xfrm>
          <a:prstGeom prst="rect">
            <a:avLst/>
          </a:prstGeom>
          <a:noFill/>
        </p:spPr>
        <p:txBody>
          <a:bodyPr wrap="square" rtlCol="0">
            <a:spAutoFit/>
          </a:bodyPr>
          <a:lstStyle/>
          <a:p>
            <a:r>
              <a:rPr lang="en-US" dirty="0">
                <a:latin typeface="+mj-lt"/>
                <a:cs typeface="Calibri" panose="020F0502020204030204" pitchFamily="34" charset="0"/>
              </a:rPr>
              <a:t>Ahorros y servicio continuo para nuestros miembros con beneficios dentales y de visión de primera clase.</a:t>
            </a:r>
          </a:p>
        </p:txBody>
      </p:sp>
      <p:pic>
        <p:nvPicPr>
          <p:cNvPr id="3" name="Picture 2" descr="A blue dollar sign in a circle&#10;&#10;Description automatically generated with low confidence">
            <a:extLst>
              <a:ext uri="{FF2B5EF4-FFF2-40B4-BE49-F238E27FC236}">
                <a16:creationId xmlns:a16="http://schemas.microsoft.com/office/drawing/2014/main" id="{99673D8D-F1C3-9091-D06C-9015F807E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5854" y="2970329"/>
            <a:ext cx="1470737" cy="920809"/>
          </a:xfrm>
          <a:prstGeom prst="rect">
            <a:avLst/>
          </a:prstGeom>
        </p:spPr>
      </p:pic>
      <p:sp>
        <p:nvSpPr>
          <p:cNvPr id="16" name="TextBox 15">
            <a:extLst>
              <a:ext uri="{FF2B5EF4-FFF2-40B4-BE49-F238E27FC236}">
                <a16:creationId xmlns:a16="http://schemas.microsoft.com/office/drawing/2014/main" id="{96BA5CEB-DE0B-1298-4BB1-3D0B86977E3A}"/>
              </a:ext>
            </a:extLst>
          </p:cNvPr>
          <p:cNvSpPr txBox="1"/>
          <p:nvPr/>
        </p:nvSpPr>
        <p:spPr>
          <a:xfrm>
            <a:off x="2919729" y="4180752"/>
            <a:ext cx="6062621" cy="646331"/>
          </a:xfrm>
          <a:prstGeom prst="rect">
            <a:avLst/>
          </a:prstGeom>
          <a:noFill/>
        </p:spPr>
        <p:txBody>
          <a:bodyPr wrap="square" rtlCol="0">
            <a:spAutoFit/>
          </a:bodyPr>
          <a:lstStyle/>
          <a:p>
            <a:r>
              <a:rPr lang="en-US" dirty="0">
                <a:latin typeface="+mj-lt"/>
                <a:cs typeface="Calibri" panose="020F0502020204030204" pitchFamily="34" charset="0"/>
              </a:rPr>
              <a:t>Opciones en proveedores extensas con acceso a la red VSP con más de 84,000 puntos de acceso.</a:t>
            </a:r>
          </a:p>
        </p:txBody>
      </p:sp>
      <p:pic>
        <p:nvPicPr>
          <p:cNvPr id="6" name="Picture 5" descr="A picture containing font, screenshot, graphics, symbol&#10;&#10;Description automatically generated">
            <a:extLst>
              <a:ext uri="{FF2B5EF4-FFF2-40B4-BE49-F238E27FC236}">
                <a16:creationId xmlns:a16="http://schemas.microsoft.com/office/drawing/2014/main" id="{90068313-7EDB-719D-EB14-1BAB7BE642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7178" y="3962950"/>
            <a:ext cx="1728089" cy="1081934"/>
          </a:xfrm>
          <a:prstGeom prst="rect">
            <a:avLst/>
          </a:prstGeom>
        </p:spPr>
      </p:pic>
      <p:sp>
        <p:nvSpPr>
          <p:cNvPr id="17" name="TextBox 16">
            <a:extLst>
              <a:ext uri="{FF2B5EF4-FFF2-40B4-BE49-F238E27FC236}">
                <a16:creationId xmlns:a16="http://schemas.microsoft.com/office/drawing/2014/main" id="{E52D8A7D-B317-06D8-FD28-DDB5867B6A3E}"/>
              </a:ext>
            </a:extLst>
          </p:cNvPr>
          <p:cNvSpPr txBox="1"/>
          <p:nvPr/>
        </p:nvSpPr>
        <p:spPr>
          <a:xfrm>
            <a:off x="2919730" y="5212910"/>
            <a:ext cx="6062620" cy="646331"/>
          </a:xfrm>
          <a:prstGeom prst="rect">
            <a:avLst/>
          </a:prstGeom>
          <a:noFill/>
        </p:spPr>
        <p:txBody>
          <a:bodyPr wrap="square" rtlCol="0">
            <a:spAutoFit/>
          </a:bodyPr>
          <a:lstStyle/>
          <a:p>
            <a:r>
              <a:rPr lang="en-US" dirty="0">
                <a:latin typeface="+mj-lt"/>
                <a:cs typeface="Calibri" panose="020F0502020204030204" pitchFamily="34" charset="0"/>
              </a:rPr>
              <a:t>Cuidado de visión de calidad incluido con examen ocular comprensivo WellVision® </a:t>
            </a:r>
          </a:p>
        </p:txBody>
      </p:sp>
      <p:pic>
        <p:nvPicPr>
          <p:cNvPr id="12" name="Picture 11" descr="A picture containing graphics, screenshot, design&#10;&#10;Description automatically generated">
            <a:extLst>
              <a:ext uri="{FF2B5EF4-FFF2-40B4-BE49-F238E27FC236}">
                <a16:creationId xmlns:a16="http://schemas.microsoft.com/office/drawing/2014/main" id="{E1775F5C-7231-2DCF-EFCA-28CF19923C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32794" y="4948537"/>
            <a:ext cx="1876857" cy="1175076"/>
          </a:xfrm>
          <a:prstGeom prst="rect">
            <a:avLst/>
          </a:prstGeom>
        </p:spPr>
      </p:pic>
      <p:sp>
        <p:nvSpPr>
          <p:cNvPr id="2" name="TextBox 1">
            <a:extLst>
              <a:ext uri="{FF2B5EF4-FFF2-40B4-BE49-F238E27FC236}">
                <a16:creationId xmlns:a16="http://schemas.microsoft.com/office/drawing/2014/main" id="{6884E7BA-1F38-40F2-4787-DA672F825EB8}"/>
              </a:ext>
            </a:extLst>
          </p:cNvPr>
          <p:cNvSpPr txBox="1"/>
          <p:nvPr/>
        </p:nvSpPr>
        <p:spPr>
          <a:xfrm>
            <a:off x="297297" y="902547"/>
            <a:ext cx="9809973" cy="400110"/>
          </a:xfrm>
          <a:prstGeom prst="rect">
            <a:avLst/>
          </a:prstGeom>
          <a:noFill/>
        </p:spPr>
        <p:txBody>
          <a:bodyPr wrap="square" rtlCol="0">
            <a:spAutoFit/>
          </a:bodyPr>
          <a:lstStyle/>
          <a:p>
            <a:r>
              <a:rPr lang="en-US" sz="2000" dirty="0">
                <a:latin typeface="+mj-lt"/>
                <a:cs typeface="Calibri Light" panose="020F0302020204030204" pitchFamily="34" charset="0"/>
              </a:rPr>
              <a:t>DeltaVision en asociación con VSP®</a:t>
            </a:r>
          </a:p>
        </p:txBody>
      </p:sp>
      <p:sp>
        <p:nvSpPr>
          <p:cNvPr id="4" name="Title 2">
            <a:extLst>
              <a:ext uri="{FF2B5EF4-FFF2-40B4-BE49-F238E27FC236}">
                <a16:creationId xmlns:a16="http://schemas.microsoft.com/office/drawing/2014/main" id="{7EFB2C00-533A-A37A-DF7F-5CEA36604714}"/>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cs typeface="Calibri" panose="020F0502020204030204" pitchFamily="34" charset="0"/>
              </a:rPr>
              <a:t>Agregando valor a tus beneficios</a:t>
            </a:r>
          </a:p>
        </p:txBody>
      </p:sp>
    </p:spTree>
    <p:extLst>
      <p:ext uri="{BB962C8B-B14F-4D97-AF65-F5344CB8AC3E}">
        <p14:creationId xmlns:p14="http://schemas.microsoft.com/office/powerpoint/2010/main" val="1655620883"/>
      </p:ext>
    </p:extLst>
  </p:cSld>
  <p:clrMapOvr>
    <a:masterClrMapping/>
  </p:clrMapOvr>
  <mc:AlternateContent xmlns:mc="http://schemas.openxmlformats.org/markup-compatibility/2006" xmlns:p14="http://schemas.microsoft.com/office/powerpoint/2010/main">
    <mc:Choice Requires="p14">
      <p:transition spd="slow" p14:dur="2000" advTm="16926"/>
    </mc:Choice>
    <mc:Fallback xmlns="">
      <p:transition spd="slow" advTm="1692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4DE7D257-C1E0-61CD-C0CC-E87E1CF46E04}"/>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dirty="0"/>
          </a:p>
        </p:txBody>
      </p:sp>
      <p:pic>
        <p:nvPicPr>
          <p:cNvPr id="2" name="object 2"/>
          <p:cNvPicPr/>
          <p:nvPr/>
        </p:nvPicPr>
        <p:blipFill>
          <a:blip r:embed="rId3" cstate="print"/>
          <a:stretch>
            <a:fillRect/>
          </a:stretch>
        </p:blipFill>
        <p:spPr>
          <a:xfrm>
            <a:off x="2406153" y="463156"/>
            <a:ext cx="2274012" cy="1863027"/>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dirty="0"/>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dirty="0"/>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337166" y="3325074"/>
            <a:ext cx="6117590" cy="1490152"/>
          </a:xfrm>
          <a:prstGeom prst="rect">
            <a:avLst/>
          </a:prstGeom>
        </p:spPr>
        <p:txBody>
          <a:bodyPr vert="horz" wrap="square" lIns="0" tIns="12700" rIns="0" bIns="0" rtlCol="0">
            <a:spAutoFit/>
          </a:bodyPr>
          <a:lstStyle/>
          <a:p>
            <a:pPr marL="12700">
              <a:lnSpc>
                <a:spcPct val="100000"/>
              </a:lnSpc>
              <a:spcBef>
                <a:spcPts val="100"/>
              </a:spcBef>
            </a:pPr>
            <a:r>
              <a:rPr lang="en-US" sz="4800" dirty="0">
                <a:solidFill>
                  <a:srgbClr val="2CAF35"/>
                </a:solidFill>
                <a:latin typeface="+mj-lt"/>
                <a:cs typeface="Calibri" panose="020F0502020204030204" pitchFamily="34" charset="0"/>
              </a:rPr>
              <a:t>Mejoras                           en planes</a:t>
            </a:r>
            <a:endParaRPr sz="4800" dirty="0">
              <a:latin typeface="+mj-lt"/>
              <a:cs typeface="Calibri" panose="020F0502020204030204" pitchFamily="34" charset="0"/>
            </a:endParaRPr>
          </a:p>
        </p:txBody>
      </p:sp>
      <p:sp>
        <p:nvSpPr>
          <p:cNvPr id="8" name="object 8"/>
          <p:cNvSpPr txBox="1"/>
          <p:nvPr/>
        </p:nvSpPr>
        <p:spPr>
          <a:xfrm>
            <a:off x="368300" y="3516879"/>
            <a:ext cx="3563620" cy="1674817"/>
          </a:xfrm>
          <a:prstGeom prst="rect">
            <a:avLst/>
          </a:prstGeom>
        </p:spPr>
        <p:txBody>
          <a:bodyPr vert="horz" wrap="square" lIns="0" tIns="12700" rIns="0" bIns="0" rtlCol="0">
            <a:spAutoFit/>
          </a:bodyPr>
          <a:lstStyle/>
          <a:p>
            <a:pPr marL="12700" marR="5080">
              <a:lnSpc>
                <a:spcPct val="100000"/>
              </a:lnSpc>
              <a:spcBef>
                <a:spcPts val="100"/>
              </a:spcBef>
              <a:tabLst>
                <a:tab pos="1003300" algn="l"/>
                <a:tab pos="1287145" algn="l"/>
                <a:tab pos="1917700" algn="l"/>
                <a:tab pos="2544445" algn="l"/>
              </a:tabLst>
            </a:pPr>
            <a:r>
              <a:rPr lang="en-US" sz="3600" spc="-20" dirty="0">
                <a:solidFill>
                  <a:srgbClr val="FFFFFF"/>
                </a:solidFill>
                <a:latin typeface="+mj-lt"/>
                <a:cs typeface="Calibri" panose="020F0502020204030204" pitchFamily="34" charset="0"/>
              </a:rPr>
              <a:t>Más maneras de proveer cuidado oral para todos</a:t>
            </a:r>
            <a:endParaRPr sz="3600" dirty="0">
              <a:latin typeface="+mj-lt"/>
              <a:cs typeface="Calibri" panose="020F0502020204030204" pitchFamily="34" charset="0"/>
            </a:endParaRPr>
          </a:p>
        </p:txBody>
      </p:sp>
      <p:pic>
        <p:nvPicPr>
          <p:cNvPr id="11" name="Picture 10" descr="A green rectangle with white text&#10;&#10;Description automatically generated">
            <a:extLst>
              <a:ext uri="{FF2B5EF4-FFF2-40B4-BE49-F238E27FC236}">
                <a16:creationId xmlns:a16="http://schemas.microsoft.com/office/drawing/2014/main" id="{A3778FEB-FC1D-844F-79C5-DF39233B12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0224" y="6136272"/>
            <a:ext cx="2504532" cy="989834"/>
          </a:xfrm>
          <a:prstGeom prst="rect">
            <a:avLst/>
          </a:prstGeom>
        </p:spPr>
      </p:pic>
    </p:spTree>
    <p:extLst>
      <p:ext uri="{BB962C8B-B14F-4D97-AF65-F5344CB8AC3E}">
        <p14:creationId xmlns:p14="http://schemas.microsoft.com/office/powerpoint/2010/main" val="243549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rectangle with white text&#10;&#10;Description automatically generated">
            <a:extLst>
              <a:ext uri="{FF2B5EF4-FFF2-40B4-BE49-F238E27FC236}">
                <a16:creationId xmlns:a16="http://schemas.microsoft.com/office/drawing/2014/main" id="{E7BC44A4-AA17-F988-CFF7-8B511CD03B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910" y="6124290"/>
            <a:ext cx="2504532" cy="989834"/>
          </a:xfrm>
          <a:prstGeom prst="rect">
            <a:avLst/>
          </a:prstGeom>
        </p:spPr>
      </p:pic>
      <p:sp>
        <p:nvSpPr>
          <p:cNvPr id="16" name="TextBox 15">
            <a:extLst>
              <a:ext uri="{FF2B5EF4-FFF2-40B4-BE49-F238E27FC236}">
                <a16:creationId xmlns:a16="http://schemas.microsoft.com/office/drawing/2014/main" id="{A58DD520-EB95-0137-3798-A2E0D262A07E}"/>
              </a:ext>
            </a:extLst>
          </p:cNvPr>
          <p:cNvSpPr txBox="1"/>
          <p:nvPr/>
        </p:nvSpPr>
        <p:spPr>
          <a:xfrm>
            <a:off x="297297" y="902547"/>
            <a:ext cx="10851349" cy="707886"/>
          </a:xfrm>
          <a:prstGeom prst="rect">
            <a:avLst/>
          </a:prstGeom>
          <a:noFill/>
        </p:spPr>
        <p:txBody>
          <a:bodyPr wrap="square" rtlCol="0">
            <a:spAutoFit/>
          </a:bodyPr>
          <a:lstStyle/>
          <a:p>
            <a:r>
              <a:rPr lang="en-US" sz="2000" dirty="0">
                <a:solidFill>
                  <a:schemeClr val="tx1">
                    <a:lumMod val="65000"/>
                    <a:lumOff val="35000"/>
                  </a:schemeClr>
                </a:solidFill>
                <a:latin typeface="Calibri Light" panose="020F0302020204030204" pitchFamily="34" charset="0"/>
                <a:cs typeface="Calibri Light" panose="020F0302020204030204" pitchFamily="34" charset="0"/>
              </a:rPr>
              <a:t>Una mejora única en el diseño de plan que remueve casi todos los costos de cuidado dental al proveerle cobertura a los niños hasta que cumplan 13 años</a:t>
            </a:r>
            <a:endParaRPr lang="en-US" sz="200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7" name="Title 2">
            <a:extLst>
              <a:ext uri="{FF2B5EF4-FFF2-40B4-BE49-F238E27FC236}">
                <a16:creationId xmlns:a16="http://schemas.microsoft.com/office/drawing/2014/main" id="{AE2604F0-C32A-EC3F-A8B3-09D0B6250DE5}"/>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cs typeface="Calibri" panose="020F0502020204030204" pitchFamily="34" charset="0"/>
              </a:rPr>
              <a:t>Right Start 4 Kids®</a:t>
            </a:r>
          </a:p>
        </p:txBody>
      </p:sp>
      <p:pic>
        <p:nvPicPr>
          <p:cNvPr id="9" name="Picture 8" descr="A close-up of a sign&#10;&#10;Description automatically generated">
            <a:extLst>
              <a:ext uri="{FF2B5EF4-FFF2-40B4-BE49-F238E27FC236}">
                <a16:creationId xmlns:a16="http://schemas.microsoft.com/office/drawing/2014/main" id="{7AE30D74-757C-BFB0-9FCB-7E7EC2733FA0}"/>
              </a:ext>
            </a:extLst>
          </p:cNvPr>
          <p:cNvPicPr>
            <a:picLocks noChangeAspect="1"/>
          </p:cNvPicPr>
          <p:nvPr/>
        </p:nvPicPr>
        <p:blipFill>
          <a:blip r:embed="rId4"/>
          <a:stretch>
            <a:fillRect/>
          </a:stretch>
        </p:blipFill>
        <p:spPr>
          <a:xfrm>
            <a:off x="4837049" y="2136490"/>
            <a:ext cx="5372100" cy="3987800"/>
          </a:xfrm>
          <a:prstGeom prst="rect">
            <a:avLst/>
          </a:prstGeom>
        </p:spPr>
      </p:pic>
      <p:pic>
        <p:nvPicPr>
          <p:cNvPr id="12" name="Picture 11" descr="A baby child sitting on the floor&#10;&#10;Description automatically generated">
            <a:extLst>
              <a:ext uri="{FF2B5EF4-FFF2-40B4-BE49-F238E27FC236}">
                <a16:creationId xmlns:a16="http://schemas.microsoft.com/office/drawing/2014/main" id="{0331CA78-FD13-BC5F-5A87-238AEAD18EC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40" b="95745" l="9375" r="94048">
                        <a14:foregroundMark x1="64583" y1="80000" x2="64583" y2="80000"/>
                        <a14:foregroundMark x1="74256" y1="85745" x2="74256" y2="85745"/>
                        <a14:foregroundMark x1="25298" y1="91383" x2="25298" y2="91383"/>
                        <a14:foregroundMark x1="85417" y1="84149" x2="85417" y2="84149"/>
                        <a14:foregroundMark x1="94048" y1="83936" x2="94048" y2="83936"/>
                        <a14:foregroundMark x1="13542" y1="95106" x2="13542" y2="95106"/>
                        <a14:foregroundMark x1="9375" y1="95106" x2="9375" y2="95106"/>
                        <a14:foregroundMark x1="9970" y1="95957" x2="9970" y2="95957"/>
                        <a14:foregroundMark x1="46726" y1="8511" x2="46726" y2="8511"/>
                        <a14:foregroundMark x1="29464" y1="7340" x2="29464" y2="7340"/>
                        <a14:foregroundMark x1="65923" y1="7766" x2="65923" y2="7766"/>
                        <a14:foregroundMark x1="93750" y1="87128" x2="93750" y2="87128"/>
                      </a14:backgroundRemoval>
                    </a14:imgEffect>
                  </a14:imgLayer>
                </a14:imgProps>
              </a:ext>
            </a:extLst>
          </a:blip>
          <a:stretch>
            <a:fillRect/>
          </a:stretch>
        </p:blipFill>
        <p:spPr>
          <a:xfrm>
            <a:off x="945745" y="1706742"/>
            <a:ext cx="3655775" cy="5113733"/>
          </a:xfrm>
          <a:prstGeom prst="rect">
            <a:avLst/>
          </a:prstGeom>
        </p:spPr>
      </p:pic>
    </p:spTree>
    <p:extLst>
      <p:ext uri="{BB962C8B-B14F-4D97-AF65-F5344CB8AC3E}">
        <p14:creationId xmlns:p14="http://schemas.microsoft.com/office/powerpoint/2010/main" val="3419806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8102F3-9F40-E365-ABD9-3A0A1E225049}"/>
              </a:ext>
            </a:extLst>
          </p:cNvPr>
          <p:cNvSpPr/>
          <p:nvPr/>
        </p:nvSpPr>
        <p:spPr>
          <a:xfrm>
            <a:off x="-85060" y="3825240"/>
            <a:ext cx="12284679" cy="310718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rectangle with white text&#10;&#10;Description automatically generated">
            <a:extLst>
              <a:ext uri="{FF2B5EF4-FFF2-40B4-BE49-F238E27FC236}">
                <a16:creationId xmlns:a16="http://schemas.microsoft.com/office/drawing/2014/main" id="{F1804032-F146-18FF-AC3E-C2D34E3E4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8227" y="6137555"/>
            <a:ext cx="2504532" cy="989834"/>
          </a:xfrm>
          <a:prstGeom prst="rect">
            <a:avLst/>
          </a:prstGeom>
        </p:spPr>
      </p:pic>
      <p:sp>
        <p:nvSpPr>
          <p:cNvPr id="2" name="TextBox 1">
            <a:extLst>
              <a:ext uri="{FF2B5EF4-FFF2-40B4-BE49-F238E27FC236}">
                <a16:creationId xmlns:a16="http://schemas.microsoft.com/office/drawing/2014/main" id="{9DD29FCB-CC45-A822-8789-7688B4B57835}"/>
              </a:ext>
            </a:extLst>
          </p:cNvPr>
          <p:cNvSpPr txBox="1"/>
          <p:nvPr/>
        </p:nvSpPr>
        <p:spPr>
          <a:xfrm>
            <a:off x="297298" y="971371"/>
            <a:ext cx="10921687" cy="1015663"/>
          </a:xfrm>
          <a:prstGeom prst="rect">
            <a:avLst/>
          </a:prstGeom>
          <a:noFill/>
        </p:spPr>
        <p:txBody>
          <a:bodyPr wrap="square" rtlCol="0">
            <a:spAutoFit/>
          </a:bodyPr>
          <a:lstStyle/>
          <a:p>
            <a:r>
              <a:rPr lang="en-US" sz="2000" dirty="0">
                <a:solidFill>
                  <a:schemeClr val="tx1">
                    <a:lumMod val="75000"/>
                    <a:lumOff val="25000"/>
                  </a:schemeClr>
                </a:solidFill>
                <a:latin typeface="+mj-lt"/>
                <a:cs typeface="Calibri" panose="020F0502020204030204" pitchFamily="34" charset="0"/>
              </a:rPr>
              <a:t>Visitar al dentista regularmente puede mejorar tu salud oral y tu salud en general. Las visitas de diagnóstico y preventivas no contaran hacia tu máximo anual con nuestro programa de Prevention First. Esto ayuda a que tus beneficios lleguen más al extender tu cantidad de máximo anual.</a:t>
            </a:r>
          </a:p>
        </p:txBody>
      </p:sp>
      <p:sp>
        <p:nvSpPr>
          <p:cNvPr id="7" name="Title 2">
            <a:extLst>
              <a:ext uri="{FF2B5EF4-FFF2-40B4-BE49-F238E27FC236}">
                <a16:creationId xmlns:a16="http://schemas.microsoft.com/office/drawing/2014/main" id="{5C4627A2-51D8-1C37-7C51-DA0D5AFA7D4E}"/>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cs typeface="Calibri" panose="020F0502020204030204" pitchFamily="34" charset="0"/>
              </a:rPr>
              <a:t>Prevention First</a:t>
            </a:r>
          </a:p>
        </p:txBody>
      </p:sp>
      <p:pic>
        <p:nvPicPr>
          <p:cNvPr id="1026" name="Picture 2">
            <a:extLst>
              <a:ext uri="{FF2B5EF4-FFF2-40B4-BE49-F238E27FC236}">
                <a16:creationId xmlns:a16="http://schemas.microsoft.com/office/drawing/2014/main" id="{FB9B4215-BF0D-D5E7-5DCB-0A4365BC37B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25624" y="2428624"/>
            <a:ext cx="5463309" cy="417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379717"/>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rectangle with white text&#10;&#10;Description automatically generated">
            <a:extLst>
              <a:ext uri="{FF2B5EF4-FFF2-40B4-BE49-F238E27FC236}">
                <a16:creationId xmlns:a16="http://schemas.microsoft.com/office/drawing/2014/main" id="{1C6BB406-226C-A3A3-6CC6-808ACAEB7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8966" y="6129315"/>
            <a:ext cx="2504532" cy="989834"/>
          </a:xfrm>
          <a:prstGeom prst="rect">
            <a:avLst/>
          </a:prstGeom>
        </p:spPr>
      </p:pic>
      <p:grpSp>
        <p:nvGrpSpPr>
          <p:cNvPr id="13" name="Group 12">
            <a:extLst>
              <a:ext uri="{FF2B5EF4-FFF2-40B4-BE49-F238E27FC236}">
                <a16:creationId xmlns:a16="http://schemas.microsoft.com/office/drawing/2014/main" id="{EC300298-7A3D-7074-9620-C7766904F24D}"/>
              </a:ext>
            </a:extLst>
          </p:cNvPr>
          <p:cNvGrpSpPr/>
          <p:nvPr/>
        </p:nvGrpSpPr>
        <p:grpSpPr>
          <a:xfrm>
            <a:off x="6931457" y="2315350"/>
            <a:ext cx="4720880" cy="2944352"/>
            <a:chOff x="668817" y="2744294"/>
            <a:chExt cx="4720880" cy="2944352"/>
          </a:xfrm>
        </p:grpSpPr>
        <p:sp>
          <p:nvSpPr>
            <p:cNvPr id="30" name="TextBox 29"/>
            <p:cNvSpPr txBox="1"/>
            <p:nvPr/>
          </p:nvSpPr>
          <p:spPr>
            <a:xfrm>
              <a:off x="1329654" y="2826324"/>
              <a:ext cx="4060043" cy="2862322"/>
            </a:xfrm>
            <a:prstGeom prst="rect">
              <a:avLst/>
            </a:prstGeom>
            <a:noFill/>
          </p:spPr>
          <p:txBody>
            <a:bodyPr wrap="square" lIns="91440" tIns="45720" rIns="91440" bIns="45720" rtlCol="0" anchor="t">
              <a:spAutoFit/>
            </a:bodyPr>
            <a:lstStyle/>
            <a:p>
              <a:pPr>
                <a:buClr>
                  <a:srgbClr val="299D37"/>
                </a:buClr>
              </a:pPr>
              <a:r>
                <a:rPr lang="es-ES_tradnl" dirty="0">
                  <a:latin typeface="Calibri Light"/>
                  <a:ea typeface="Calibri Light"/>
                  <a:cs typeface="Calibri"/>
                </a:rPr>
                <a:t>Sin intereses cuando se termina de pagar en 12 meses</a:t>
              </a:r>
            </a:p>
            <a:p>
              <a:pPr>
                <a:buClr>
                  <a:srgbClr val="299D37"/>
                </a:buClr>
              </a:pPr>
              <a:endParaRPr lang="es-ES_tradnl" dirty="0">
                <a:latin typeface="Calibri Light"/>
                <a:ea typeface="Calibri Light"/>
                <a:cs typeface="Calibri"/>
              </a:endParaRPr>
            </a:p>
            <a:p>
              <a:pPr>
                <a:buClr>
                  <a:srgbClr val="299D37"/>
                </a:buClr>
              </a:pPr>
              <a:r>
                <a:rPr lang="es-ES_tradnl" dirty="0" err="1">
                  <a:latin typeface="Calibri Light"/>
                  <a:ea typeface="Calibri Light"/>
                  <a:cs typeface="Calibri"/>
                </a:rPr>
                <a:t>Linea</a:t>
              </a:r>
              <a:r>
                <a:rPr lang="es-ES_tradnl" dirty="0">
                  <a:latin typeface="Calibri Light"/>
                  <a:ea typeface="Calibri Light"/>
                  <a:cs typeface="Calibri"/>
                </a:rPr>
                <a:t> de </a:t>
              </a:r>
              <a:r>
                <a:rPr lang="es-ES_tradnl" dirty="0" err="1">
                  <a:latin typeface="Calibri Light"/>
                  <a:ea typeface="Calibri Light"/>
                  <a:cs typeface="Calibri"/>
                </a:rPr>
                <a:t>credito</a:t>
              </a:r>
              <a:r>
                <a:rPr lang="es-ES_tradnl" dirty="0">
                  <a:latin typeface="Calibri Light"/>
                  <a:ea typeface="Calibri Light"/>
                  <a:cs typeface="Calibri"/>
                </a:rPr>
                <a:t> de hasta $10,000</a:t>
              </a:r>
            </a:p>
            <a:p>
              <a:pPr>
                <a:buClr>
                  <a:srgbClr val="299D37"/>
                </a:buClr>
              </a:pPr>
              <a:endParaRPr lang="es-ES_tradnl" dirty="0">
                <a:latin typeface="Calibri Light"/>
                <a:ea typeface="Calibri Light"/>
                <a:cs typeface="Calibri"/>
              </a:endParaRPr>
            </a:p>
            <a:p>
              <a:pPr>
                <a:buClr>
                  <a:srgbClr val="299D37"/>
                </a:buClr>
              </a:pPr>
              <a:r>
                <a:rPr lang="es-ES_tradnl" dirty="0">
                  <a:latin typeface="Calibri Light"/>
                  <a:ea typeface="Calibri Light"/>
                  <a:cs typeface="Calibri"/>
                </a:rPr>
                <a:t>Sin cargos anuales</a:t>
              </a:r>
            </a:p>
            <a:p>
              <a:pPr>
                <a:buClr>
                  <a:srgbClr val="299D37"/>
                </a:buClr>
              </a:pPr>
              <a:endParaRPr lang="es-ES_tradnl" dirty="0">
                <a:latin typeface="Calibri Light"/>
                <a:ea typeface="Calibri Light"/>
                <a:cs typeface="Calibri"/>
              </a:endParaRPr>
            </a:p>
            <a:p>
              <a:pPr>
                <a:buClr>
                  <a:srgbClr val="299D37"/>
                </a:buClr>
              </a:pPr>
              <a:r>
                <a:rPr lang="es-ES_tradnl" dirty="0">
                  <a:latin typeface="Calibri Light"/>
                  <a:ea typeface="Calibri Light"/>
                  <a:cs typeface="Calibri"/>
                </a:rPr>
                <a:t>Paga usando </a:t>
              </a:r>
              <a:r>
                <a:rPr lang="es-ES_tradnl" dirty="0" err="1">
                  <a:latin typeface="Calibri Light"/>
                  <a:ea typeface="Calibri Light"/>
                  <a:cs typeface="Calibri"/>
                </a:rPr>
                <a:t>dolares</a:t>
              </a:r>
              <a:r>
                <a:rPr lang="es-ES_tradnl" dirty="0">
                  <a:latin typeface="Calibri Light"/>
                  <a:ea typeface="Calibri Light"/>
                  <a:cs typeface="Calibri"/>
                </a:rPr>
                <a:t> libre de impuestos al ligar tu cuenta de ahorros para la salud (o HSA por sus siglas en ingles).</a:t>
              </a:r>
            </a:p>
          </p:txBody>
        </p:sp>
        <p:pic>
          <p:nvPicPr>
            <p:cNvPr id="5" name="Picture 4" descr="A green check mark in a circle&#10;&#10;Description automatically generated">
              <a:extLst>
                <a:ext uri="{FF2B5EF4-FFF2-40B4-BE49-F238E27FC236}">
                  <a16:creationId xmlns:a16="http://schemas.microsoft.com/office/drawing/2014/main" id="{CFF94911-D458-3148-B784-496D5316DC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559" y="2744294"/>
              <a:ext cx="810366" cy="507359"/>
            </a:xfrm>
            <a:prstGeom prst="rect">
              <a:avLst/>
            </a:prstGeom>
          </p:spPr>
        </p:pic>
        <p:pic>
          <p:nvPicPr>
            <p:cNvPr id="7" name="Picture 6" descr="A green check mark in a circle&#10;&#10;Description automatically generated">
              <a:extLst>
                <a:ext uri="{FF2B5EF4-FFF2-40B4-BE49-F238E27FC236}">
                  <a16:creationId xmlns:a16="http://schemas.microsoft.com/office/drawing/2014/main" id="{AF282F09-ACBD-AE42-494D-B0DD1A80DF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559" y="3531241"/>
              <a:ext cx="810366" cy="507359"/>
            </a:xfrm>
            <a:prstGeom prst="rect">
              <a:avLst/>
            </a:prstGeom>
          </p:spPr>
        </p:pic>
        <p:pic>
          <p:nvPicPr>
            <p:cNvPr id="8" name="Picture 7" descr="A green check mark in a circle&#10;&#10;Description automatically generated">
              <a:extLst>
                <a:ext uri="{FF2B5EF4-FFF2-40B4-BE49-F238E27FC236}">
                  <a16:creationId xmlns:a16="http://schemas.microsoft.com/office/drawing/2014/main" id="{424693F0-336C-4475-E908-A375FFA206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559" y="4093186"/>
              <a:ext cx="810366" cy="507359"/>
            </a:xfrm>
            <a:prstGeom prst="rect">
              <a:avLst/>
            </a:prstGeom>
          </p:spPr>
        </p:pic>
        <p:pic>
          <p:nvPicPr>
            <p:cNvPr id="9" name="Picture 8" descr="A green check mark in a circle&#10;&#10;Description automatically generated">
              <a:extLst>
                <a:ext uri="{FF2B5EF4-FFF2-40B4-BE49-F238E27FC236}">
                  <a16:creationId xmlns:a16="http://schemas.microsoft.com/office/drawing/2014/main" id="{BF5BA9FB-7ED1-C95A-B516-07262AF9EB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17" y="4726091"/>
              <a:ext cx="810366" cy="507359"/>
            </a:xfrm>
            <a:prstGeom prst="rect">
              <a:avLst/>
            </a:prstGeom>
          </p:spPr>
        </p:pic>
      </p:grpSp>
      <p:sp>
        <p:nvSpPr>
          <p:cNvPr id="15" name="TextBox 14">
            <a:extLst>
              <a:ext uri="{FF2B5EF4-FFF2-40B4-BE49-F238E27FC236}">
                <a16:creationId xmlns:a16="http://schemas.microsoft.com/office/drawing/2014/main" id="{B1C74F8C-1A72-0981-1FD4-826467C5D72C}"/>
              </a:ext>
            </a:extLst>
          </p:cNvPr>
          <p:cNvSpPr txBox="1"/>
          <p:nvPr/>
        </p:nvSpPr>
        <p:spPr>
          <a:xfrm>
            <a:off x="297297" y="902547"/>
            <a:ext cx="11355040" cy="707886"/>
          </a:xfrm>
          <a:prstGeom prst="rect">
            <a:avLst/>
          </a:prstGeom>
          <a:noFill/>
        </p:spPr>
        <p:txBody>
          <a:bodyPr wrap="square" rtlCol="0">
            <a:spAutoFit/>
          </a:bodyPr>
          <a:lstStyle/>
          <a:p>
            <a:r>
              <a:rPr lang="es-ES_tradnl" sz="2000">
                <a:latin typeface="+mj-lt"/>
                <a:cs typeface="Calibri" panose="020F0502020204030204" pitchFamily="34" charset="0"/>
              </a:rPr>
              <a:t>La tarjeta de gastos para cuidado </a:t>
            </a:r>
            <a:r>
              <a:rPr lang="es-ES_tradnl" sz="2000">
                <a:effectLst/>
                <a:latin typeface="+mj-lt"/>
                <a:cs typeface="Calibri" panose="020F0502020204030204" pitchFamily="34" charset="0"/>
              </a:rPr>
              <a:t>es una tarjeta de cuidado que convierte hasta $10,000 en</a:t>
            </a:r>
            <a:r>
              <a:rPr lang="es-ES_tradnl" sz="2000">
                <a:latin typeface="+mj-lt"/>
                <a:cs typeface="Calibri" panose="020F0502020204030204" pitchFamily="34" charset="0"/>
              </a:rPr>
              <a:t> gastos para cuidado dental, ocular y de audición en planes de pago sin intereses</a:t>
            </a:r>
            <a:r>
              <a:rPr lang="es-ES_tradnl" sz="2000">
                <a:latin typeface="Calibri Light"/>
                <a:ea typeface="Calibri Light"/>
                <a:cs typeface="Calibri Light"/>
              </a:rPr>
              <a:t>.</a:t>
            </a:r>
            <a:r>
              <a:rPr lang="es-ES_tradnl" sz="2000">
                <a:effectLst/>
                <a:latin typeface="Calibri Light"/>
                <a:ea typeface="Calibri Light"/>
                <a:cs typeface="Calibri Light"/>
              </a:rPr>
              <a:t> </a:t>
            </a:r>
          </a:p>
        </p:txBody>
      </p:sp>
      <p:sp>
        <p:nvSpPr>
          <p:cNvPr id="16" name="Title 2">
            <a:extLst>
              <a:ext uri="{FF2B5EF4-FFF2-40B4-BE49-F238E27FC236}">
                <a16:creationId xmlns:a16="http://schemas.microsoft.com/office/drawing/2014/main" id="{120775C1-3423-C260-A0FB-A40F9B766DD3}"/>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a:solidFill>
                  <a:srgbClr val="00B30E"/>
                </a:solidFill>
                <a:latin typeface="Calibri Light"/>
                <a:ea typeface="Calibri"/>
                <a:cs typeface="Calibri"/>
              </a:rPr>
              <a:t>Tarjeta de gastos para cuidado</a:t>
            </a:r>
          </a:p>
        </p:txBody>
      </p:sp>
      <p:pic>
        <p:nvPicPr>
          <p:cNvPr id="11" name="Picture 10" descr="A person holding a credit card&#10;&#10;Description automatically generated">
            <a:extLst>
              <a:ext uri="{FF2B5EF4-FFF2-40B4-BE49-F238E27FC236}">
                <a16:creationId xmlns:a16="http://schemas.microsoft.com/office/drawing/2014/main" id="{8C1A2A8B-CA4B-0FA0-4F25-B5569B244899}"/>
              </a:ext>
            </a:extLst>
          </p:cNvPr>
          <p:cNvPicPr>
            <a:picLocks noChangeAspect="1"/>
          </p:cNvPicPr>
          <p:nvPr/>
        </p:nvPicPr>
        <p:blipFill>
          <a:blip r:embed="rId5"/>
          <a:stretch>
            <a:fillRect/>
          </a:stretch>
        </p:blipFill>
        <p:spPr>
          <a:xfrm>
            <a:off x="848140" y="2315350"/>
            <a:ext cx="4759381" cy="2489156"/>
          </a:xfrm>
          <a:prstGeom prst="rect">
            <a:avLst/>
          </a:prstGeom>
        </p:spPr>
      </p:pic>
    </p:spTree>
    <p:extLst>
      <p:ext uri="{BB962C8B-B14F-4D97-AF65-F5344CB8AC3E}">
        <p14:creationId xmlns:p14="http://schemas.microsoft.com/office/powerpoint/2010/main" val="3235860908"/>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8102F3-9F40-E365-ABD9-3A0A1E225049}"/>
              </a:ext>
            </a:extLst>
          </p:cNvPr>
          <p:cNvSpPr/>
          <p:nvPr/>
        </p:nvSpPr>
        <p:spPr>
          <a:xfrm>
            <a:off x="-85060" y="3825240"/>
            <a:ext cx="12284679" cy="310718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rectangle with white text&#10;&#10;Description automatically generated">
            <a:extLst>
              <a:ext uri="{FF2B5EF4-FFF2-40B4-BE49-F238E27FC236}">
                <a16:creationId xmlns:a16="http://schemas.microsoft.com/office/drawing/2014/main" id="{F1804032-F146-18FF-AC3E-C2D34E3E4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479" y="6124303"/>
            <a:ext cx="2504532" cy="989834"/>
          </a:xfrm>
          <a:prstGeom prst="rect">
            <a:avLst/>
          </a:prstGeom>
        </p:spPr>
      </p:pic>
      <p:sp>
        <p:nvSpPr>
          <p:cNvPr id="2" name="TextBox 1">
            <a:extLst>
              <a:ext uri="{FF2B5EF4-FFF2-40B4-BE49-F238E27FC236}">
                <a16:creationId xmlns:a16="http://schemas.microsoft.com/office/drawing/2014/main" id="{9DD29FCB-CC45-A822-8789-7688B4B57835}"/>
              </a:ext>
            </a:extLst>
          </p:cNvPr>
          <p:cNvSpPr txBox="1"/>
          <p:nvPr/>
        </p:nvSpPr>
        <p:spPr>
          <a:xfrm>
            <a:off x="297298" y="971371"/>
            <a:ext cx="10921687" cy="1323439"/>
          </a:xfrm>
          <a:prstGeom prst="rect">
            <a:avLst/>
          </a:prstGeom>
          <a:noFill/>
        </p:spPr>
        <p:txBody>
          <a:bodyPr wrap="square" lIns="91440" tIns="45720" rIns="91440" bIns="45720" rtlCol="0" anchor="t">
            <a:spAutoFit/>
          </a:bodyPr>
          <a:lstStyle/>
          <a:p>
            <a:r>
              <a:rPr lang="es-ES_tradnl" sz="2000" dirty="0">
                <a:latin typeface="+mj-lt"/>
                <a:ea typeface="+mn-lt"/>
                <a:cs typeface="+mn-lt"/>
              </a:rPr>
              <a:t>LifeMart es un programa de descuentos por membresía que provee ahorros en artículos cotidianos, viajes, entretenimiento, y mucho más. Todo miembro de Delta Dental de Colorado tiene la oportunidad de subscribirse gratuitamente por medio de un enlace disponible después de que ingresas a nuestro portal de miembros. </a:t>
            </a:r>
            <a:endParaRPr lang="es-ES_tradnl" sz="2000" dirty="0">
              <a:latin typeface="+mj-lt"/>
              <a:ea typeface="Calibri Light"/>
              <a:cs typeface="Calibri Light"/>
            </a:endParaRPr>
          </a:p>
        </p:txBody>
      </p:sp>
      <p:sp>
        <p:nvSpPr>
          <p:cNvPr id="7" name="Title 2">
            <a:extLst>
              <a:ext uri="{FF2B5EF4-FFF2-40B4-BE49-F238E27FC236}">
                <a16:creationId xmlns:a16="http://schemas.microsoft.com/office/drawing/2014/main" id="{5C4627A2-51D8-1C37-7C51-DA0D5AFA7D4E}"/>
              </a:ext>
            </a:extLst>
          </p:cNvPr>
          <p:cNvSpPr txBox="1">
            <a:spLocks/>
          </p:cNvSpPr>
          <p:nvPr/>
        </p:nvSpPr>
        <p:spPr>
          <a:xfrm>
            <a:off x="297298" y="257843"/>
            <a:ext cx="10348290" cy="776485"/>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ea typeface="Calibri"/>
                <a:cs typeface="Calibri"/>
              </a:rPr>
              <a:t>LifeMart</a:t>
            </a:r>
          </a:p>
        </p:txBody>
      </p:sp>
      <p:pic>
        <p:nvPicPr>
          <p:cNvPr id="4" name="Picture 3" descr="A plane flying in the sky&#10;&#10;Description automatically generated">
            <a:extLst>
              <a:ext uri="{FF2B5EF4-FFF2-40B4-BE49-F238E27FC236}">
                <a16:creationId xmlns:a16="http://schemas.microsoft.com/office/drawing/2014/main" id="{11D8B44A-7DF1-8365-AA5F-E572ABAA279A}"/>
              </a:ext>
            </a:extLst>
          </p:cNvPr>
          <p:cNvPicPr>
            <a:picLocks noChangeAspect="1"/>
          </p:cNvPicPr>
          <p:nvPr/>
        </p:nvPicPr>
        <p:blipFill>
          <a:blip r:embed="rId4"/>
          <a:stretch>
            <a:fillRect/>
          </a:stretch>
        </p:blipFill>
        <p:spPr>
          <a:xfrm>
            <a:off x="3163079" y="2329756"/>
            <a:ext cx="6278846" cy="4164386"/>
          </a:xfrm>
          <a:prstGeom prst="rect">
            <a:avLst/>
          </a:prstGeom>
        </p:spPr>
      </p:pic>
    </p:spTree>
    <p:extLst>
      <p:ext uri="{BB962C8B-B14F-4D97-AF65-F5344CB8AC3E}">
        <p14:creationId xmlns:p14="http://schemas.microsoft.com/office/powerpoint/2010/main" val="2519811240"/>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rectangle with white text&#10;&#10;Description automatically generated">
            <a:extLst>
              <a:ext uri="{FF2B5EF4-FFF2-40B4-BE49-F238E27FC236}">
                <a16:creationId xmlns:a16="http://schemas.microsoft.com/office/drawing/2014/main" id="{1C6BB406-226C-A3A3-6CC6-808ACAEB7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2218" y="6142567"/>
            <a:ext cx="2504532" cy="989834"/>
          </a:xfrm>
          <a:prstGeom prst="rect">
            <a:avLst/>
          </a:prstGeom>
        </p:spPr>
      </p:pic>
      <p:grpSp>
        <p:nvGrpSpPr>
          <p:cNvPr id="13" name="Group 12">
            <a:extLst>
              <a:ext uri="{FF2B5EF4-FFF2-40B4-BE49-F238E27FC236}">
                <a16:creationId xmlns:a16="http://schemas.microsoft.com/office/drawing/2014/main" id="{EC300298-7A3D-7074-9620-C7766904F24D}"/>
              </a:ext>
            </a:extLst>
          </p:cNvPr>
          <p:cNvGrpSpPr/>
          <p:nvPr/>
        </p:nvGrpSpPr>
        <p:grpSpPr>
          <a:xfrm>
            <a:off x="6921593" y="2490624"/>
            <a:ext cx="5845283" cy="2944352"/>
            <a:chOff x="658953" y="2744294"/>
            <a:chExt cx="5845283" cy="2944352"/>
          </a:xfrm>
        </p:grpSpPr>
        <p:sp>
          <p:nvSpPr>
            <p:cNvPr id="30" name="TextBox 29"/>
            <p:cNvSpPr txBox="1"/>
            <p:nvPr/>
          </p:nvSpPr>
          <p:spPr>
            <a:xfrm>
              <a:off x="1329654" y="2826324"/>
              <a:ext cx="5174582" cy="2862322"/>
            </a:xfrm>
            <a:prstGeom prst="rect">
              <a:avLst/>
            </a:prstGeom>
            <a:noFill/>
          </p:spPr>
          <p:txBody>
            <a:bodyPr wrap="square" rtlCol="0">
              <a:spAutoFit/>
            </a:bodyPr>
            <a:lstStyle/>
            <a:p>
              <a:pPr>
                <a:buClr>
                  <a:srgbClr val="299D37"/>
                </a:buClr>
              </a:pPr>
              <a:r>
                <a:rPr lang="en-US" dirty="0">
                  <a:solidFill>
                    <a:schemeClr val="tx1">
                      <a:lumMod val="75000"/>
                      <a:lumOff val="25000"/>
                    </a:schemeClr>
                  </a:solidFill>
                  <a:latin typeface="+mj-lt"/>
                  <a:cs typeface="Calibri" panose="020F0502020204030204" pitchFamily="34" charset="0"/>
                </a:rPr>
                <a:t>Sin máximos</a:t>
              </a:r>
            </a:p>
            <a:p>
              <a:pPr>
                <a:buClr>
                  <a:srgbClr val="299D37"/>
                </a:buClr>
              </a:pPr>
              <a:endParaRPr lang="en-US" dirty="0">
                <a:solidFill>
                  <a:schemeClr val="tx1">
                    <a:lumMod val="75000"/>
                    <a:lumOff val="25000"/>
                  </a:schemeClr>
                </a:solidFill>
                <a:latin typeface="+mj-lt"/>
                <a:cs typeface="Calibri" panose="020F0502020204030204" pitchFamily="34" charset="0"/>
              </a:endParaRPr>
            </a:p>
            <a:p>
              <a:pPr>
                <a:buClr>
                  <a:srgbClr val="299D37"/>
                </a:buClr>
              </a:pPr>
              <a:r>
                <a:rPr lang="en-US" dirty="0">
                  <a:solidFill>
                    <a:schemeClr val="tx1">
                      <a:lumMod val="75000"/>
                      <a:lumOff val="25000"/>
                    </a:schemeClr>
                  </a:solidFill>
                  <a:latin typeface="+mj-lt"/>
                  <a:cs typeface="Calibri" panose="020F0502020204030204" pitchFamily="34" charset="0"/>
                </a:rPr>
                <a:t>Sin tiempos de espera</a:t>
              </a:r>
            </a:p>
            <a:p>
              <a:pPr>
                <a:buClr>
                  <a:srgbClr val="299D37"/>
                </a:buClr>
              </a:pPr>
              <a:endParaRPr lang="en-US" dirty="0">
                <a:solidFill>
                  <a:schemeClr val="tx1">
                    <a:lumMod val="75000"/>
                    <a:lumOff val="25000"/>
                  </a:schemeClr>
                </a:solidFill>
                <a:latin typeface="+mj-lt"/>
                <a:cs typeface="Calibri" panose="020F0502020204030204" pitchFamily="34" charset="0"/>
              </a:endParaRPr>
            </a:p>
            <a:p>
              <a:pPr>
                <a:buClr>
                  <a:srgbClr val="299D37"/>
                </a:buClr>
              </a:pPr>
              <a:r>
                <a:rPr lang="en-US" dirty="0">
                  <a:solidFill>
                    <a:schemeClr val="tx1">
                      <a:lumMod val="75000"/>
                      <a:lumOff val="25000"/>
                    </a:schemeClr>
                  </a:solidFill>
                  <a:latin typeface="+mj-lt"/>
                  <a:cs typeface="Calibri" panose="020F0502020204030204" pitchFamily="34" charset="0"/>
                </a:rPr>
                <a:t>Sin deducible annual </a:t>
              </a:r>
            </a:p>
            <a:p>
              <a:pPr>
                <a:buClr>
                  <a:srgbClr val="299D37"/>
                </a:buClr>
              </a:pPr>
              <a:endParaRPr lang="en-US" dirty="0">
                <a:solidFill>
                  <a:schemeClr val="tx1">
                    <a:lumMod val="75000"/>
                    <a:lumOff val="25000"/>
                  </a:schemeClr>
                </a:solidFill>
                <a:latin typeface="+mj-lt"/>
                <a:cs typeface="Calibri" panose="020F0502020204030204" pitchFamily="34" charset="0"/>
              </a:endParaRPr>
            </a:p>
            <a:p>
              <a:pPr>
                <a:buClr>
                  <a:srgbClr val="299D37"/>
                </a:buClr>
              </a:pPr>
              <a:r>
                <a:rPr lang="en-US" dirty="0">
                  <a:solidFill>
                    <a:schemeClr val="tx1">
                      <a:lumMod val="75000"/>
                      <a:lumOff val="25000"/>
                    </a:schemeClr>
                  </a:solidFill>
                  <a:latin typeface="+mj-lt"/>
                  <a:cs typeface="Calibri" panose="020F0502020204030204" pitchFamily="34" charset="0"/>
                </a:rPr>
                <a:t>Sin reclamos que someter</a:t>
              </a:r>
            </a:p>
            <a:p>
              <a:pPr>
                <a:buClr>
                  <a:srgbClr val="299D37"/>
                </a:buClr>
              </a:pPr>
              <a:endParaRPr lang="en-US" dirty="0">
                <a:solidFill>
                  <a:schemeClr val="tx1">
                    <a:lumMod val="75000"/>
                    <a:lumOff val="25000"/>
                  </a:schemeClr>
                </a:solidFill>
                <a:latin typeface="+mj-lt"/>
                <a:cs typeface="Calibri" panose="020F0502020204030204" pitchFamily="34" charset="0"/>
              </a:endParaRPr>
            </a:p>
            <a:p>
              <a:pPr>
                <a:buClr>
                  <a:srgbClr val="299D37"/>
                </a:buClr>
              </a:pPr>
              <a:r>
                <a:rPr lang="en-US" dirty="0">
                  <a:solidFill>
                    <a:schemeClr val="tx1">
                      <a:lumMod val="75000"/>
                      <a:lumOff val="25000"/>
                    </a:schemeClr>
                  </a:solidFill>
                  <a:latin typeface="+mj-lt"/>
                  <a:cs typeface="Calibri" panose="020F0502020204030204" pitchFamily="34" charset="0"/>
                </a:rPr>
                <a:t>Pago directo del paciente </a:t>
              </a:r>
            </a:p>
            <a:p>
              <a:pPr>
                <a:buClr>
                  <a:srgbClr val="299D37"/>
                </a:buClr>
              </a:pPr>
              <a:r>
                <a:rPr lang="en-US" dirty="0">
                  <a:solidFill>
                    <a:schemeClr val="tx1">
                      <a:lumMod val="75000"/>
                      <a:lumOff val="25000"/>
                    </a:schemeClr>
                  </a:solidFill>
                  <a:latin typeface="+mj-lt"/>
                  <a:cs typeface="Calibri" panose="020F0502020204030204" pitchFamily="34" charset="0"/>
                </a:rPr>
                <a:t>al proveedor</a:t>
              </a:r>
            </a:p>
          </p:txBody>
        </p:sp>
        <p:pic>
          <p:nvPicPr>
            <p:cNvPr id="5" name="Picture 4" descr="A green check mark in a circle&#10;&#10;Description automatically generated">
              <a:extLst>
                <a:ext uri="{FF2B5EF4-FFF2-40B4-BE49-F238E27FC236}">
                  <a16:creationId xmlns:a16="http://schemas.microsoft.com/office/drawing/2014/main" id="{CFF94911-D458-3148-B784-496D5316DC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559" y="2744294"/>
              <a:ext cx="810366" cy="507359"/>
            </a:xfrm>
            <a:prstGeom prst="rect">
              <a:avLst/>
            </a:prstGeom>
          </p:spPr>
        </p:pic>
        <p:pic>
          <p:nvPicPr>
            <p:cNvPr id="7" name="Picture 6" descr="A green check mark in a circle&#10;&#10;Description automatically generated">
              <a:extLst>
                <a:ext uri="{FF2B5EF4-FFF2-40B4-BE49-F238E27FC236}">
                  <a16:creationId xmlns:a16="http://schemas.microsoft.com/office/drawing/2014/main" id="{AF282F09-ACBD-AE42-494D-B0DD1A80DF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17" y="3306239"/>
              <a:ext cx="810366" cy="507359"/>
            </a:xfrm>
            <a:prstGeom prst="rect">
              <a:avLst/>
            </a:prstGeom>
          </p:spPr>
        </p:pic>
        <p:pic>
          <p:nvPicPr>
            <p:cNvPr id="8" name="Picture 7" descr="A green check mark in a circle&#10;&#10;Description automatically generated">
              <a:extLst>
                <a:ext uri="{FF2B5EF4-FFF2-40B4-BE49-F238E27FC236}">
                  <a16:creationId xmlns:a16="http://schemas.microsoft.com/office/drawing/2014/main" id="{424693F0-336C-4475-E908-A375FFA206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17" y="3868184"/>
              <a:ext cx="810366" cy="507359"/>
            </a:xfrm>
            <a:prstGeom prst="rect">
              <a:avLst/>
            </a:prstGeom>
          </p:spPr>
        </p:pic>
        <p:pic>
          <p:nvPicPr>
            <p:cNvPr id="9" name="Picture 8" descr="A green check mark in a circle&#10;&#10;Description automatically generated">
              <a:extLst>
                <a:ext uri="{FF2B5EF4-FFF2-40B4-BE49-F238E27FC236}">
                  <a16:creationId xmlns:a16="http://schemas.microsoft.com/office/drawing/2014/main" id="{BF5BA9FB-7ED1-C95A-B516-07262AF9EB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953" y="4430129"/>
              <a:ext cx="810366" cy="507359"/>
            </a:xfrm>
            <a:prstGeom prst="rect">
              <a:avLst/>
            </a:prstGeom>
          </p:spPr>
        </p:pic>
        <p:pic>
          <p:nvPicPr>
            <p:cNvPr id="10" name="Picture 9" descr="A green check mark in a circle&#10;&#10;Description automatically generated">
              <a:extLst>
                <a:ext uri="{FF2B5EF4-FFF2-40B4-BE49-F238E27FC236}">
                  <a16:creationId xmlns:a16="http://schemas.microsoft.com/office/drawing/2014/main" id="{1CF78C4A-AA87-E2CE-1120-0C913803EC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953" y="4992074"/>
              <a:ext cx="810366" cy="507359"/>
            </a:xfrm>
            <a:prstGeom prst="rect">
              <a:avLst/>
            </a:prstGeom>
          </p:spPr>
        </p:pic>
      </p:grpSp>
      <p:sp>
        <p:nvSpPr>
          <p:cNvPr id="15" name="TextBox 14">
            <a:extLst>
              <a:ext uri="{FF2B5EF4-FFF2-40B4-BE49-F238E27FC236}">
                <a16:creationId xmlns:a16="http://schemas.microsoft.com/office/drawing/2014/main" id="{B1C74F8C-1A72-0981-1FD4-826467C5D72C}"/>
              </a:ext>
            </a:extLst>
          </p:cNvPr>
          <p:cNvSpPr txBox="1"/>
          <p:nvPr/>
        </p:nvSpPr>
        <p:spPr>
          <a:xfrm>
            <a:off x="297297" y="902547"/>
            <a:ext cx="11355040" cy="707886"/>
          </a:xfrm>
          <a:prstGeom prst="rect">
            <a:avLst/>
          </a:prstGeom>
          <a:noFill/>
        </p:spPr>
        <p:txBody>
          <a:bodyPr wrap="square" rtlCol="0">
            <a:spAutoFit/>
          </a:bodyPr>
          <a:lstStyle/>
          <a:p>
            <a:r>
              <a:rPr lang="en-US" sz="2000" dirty="0">
                <a:solidFill>
                  <a:schemeClr val="tx1">
                    <a:lumMod val="75000"/>
                    <a:lumOff val="25000"/>
                  </a:schemeClr>
                </a:solidFill>
                <a:latin typeface="+mj-lt"/>
                <a:cs typeface="Calibri" panose="020F0502020204030204" pitchFamily="34" charset="0"/>
              </a:rPr>
              <a:t>Patient Direct es un plan de ahorro dental que le provee significantes ahorros a sus miembros en ciertos procedimientos dentales.  </a:t>
            </a:r>
          </a:p>
        </p:txBody>
      </p:sp>
      <p:sp>
        <p:nvSpPr>
          <p:cNvPr id="16" name="Title 2">
            <a:extLst>
              <a:ext uri="{FF2B5EF4-FFF2-40B4-BE49-F238E27FC236}">
                <a16:creationId xmlns:a16="http://schemas.microsoft.com/office/drawing/2014/main" id="{120775C1-3423-C260-A0FB-A40F9B766DD3}"/>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cs typeface="Calibri" panose="020F0502020204030204" pitchFamily="34" charset="0"/>
              </a:rPr>
              <a:t>Delta Dental Patient Direct</a:t>
            </a:r>
            <a:r>
              <a:rPr lang="en-US" sz="3600" dirty="0">
                <a:solidFill>
                  <a:srgbClr val="299D37"/>
                </a:solidFill>
                <a:cs typeface="Calibri" panose="020F0502020204030204" pitchFamily="34" charset="0"/>
              </a:rPr>
              <a:t>®</a:t>
            </a:r>
            <a:endParaRPr lang="en-US" sz="3600" dirty="0">
              <a:solidFill>
                <a:srgbClr val="00B30E"/>
              </a:solidFill>
              <a:cs typeface="Calibri" panose="020F0502020204030204" pitchFamily="34" charset="0"/>
            </a:endParaRPr>
          </a:p>
        </p:txBody>
      </p:sp>
      <p:pic>
        <p:nvPicPr>
          <p:cNvPr id="2050" name="Picture 2" descr="A table with numbers and text&#10;&#10;Description automatically generated">
            <a:extLst>
              <a:ext uri="{FF2B5EF4-FFF2-40B4-BE49-F238E27FC236}">
                <a16:creationId xmlns:a16="http://schemas.microsoft.com/office/drawing/2014/main" id="{B34E0918-0874-33BC-0788-69EA0D229A7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844" y="1839926"/>
            <a:ext cx="5566481" cy="431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7218"/>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9EA5E4E-3D11-382D-ED4D-9D708C7823D8}"/>
              </a:ext>
            </a:extLst>
          </p:cNvPr>
          <p:cNvSpPr/>
          <p:nvPr/>
        </p:nvSpPr>
        <p:spPr>
          <a:xfrm>
            <a:off x="405618" y="1639436"/>
            <a:ext cx="2117801" cy="3843289"/>
          </a:xfrm>
          <a:prstGeom prst="roundRect">
            <a:avLst>
              <a:gd name="adj" fmla="val 7998"/>
            </a:avLst>
          </a:prstGeom>
          <a:solidFill>
            <a:schemeClr val="bg1"/>
          </a:solidFill>
          <a:ln>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3" name="TextBox 12">
            <a:extLst>
              <a:ext uri="{FF2B5EF4-FFF2-40B4-BE49-F238E27FC236}">
                <a16:creationId xmlns:a16="http://schemas.microsoft.com/office/drawing/2014/main" id="{89F9B7C4-5E03-88D9-B5D7-D8AC2E33F855}"/>
              </a:ext>
            </a:extLst>
          </p:cNvPr>
          <p:cNvSpPr txBox="1"/>
          <p:nvPr/>
        </p:nvSpPr>
        <p:spPr>
          <a:xfrm>
            <a:off x="428531" y="1251713"/>
            <a:ext cx="2071473" cy="1578498"/>
          </a:xfrm>
          <a:prstGeom prst="rect">
            <a:avLst/>
          </a:prstGeom>
          <a:noFill/>
        </p:spPr>
        <p:txBody>
          <a:bodyPr wrap="square" anchor="ctr">
            <a:noAutofit/>
          </a:bodyPr>
          <a:lstStyle/>
          <a:p>
            <a:pPr marR="0" lvl="0" algn="ctr">
              <a:spcBef>
                <a:spcPts val="1200"/>
              </a:spcBef>
              <a:spcAft>
                <a:spcPts val="0"/>
              </a:spcAft>
            </a:pPr>
            <a:r>
              <a:rPr lang="es-ES_tradnl" dirty="0">
                <a:solidFill>
                  <a:srgbClr val="00AEC7"/>
                </a:solidFill>
                <a:latin typeface="+mj-lt"/>
                <a:cs typeface="Calibri" panose="020F0502020204030204" pitchFamily="34" charset="0"/>
              </a:rPr>
              <a:t>Pase de ahorros    de VSP</a:t>
            </a:r>
          </a:p>
        </p:txBody>
      </p:sp>
      <p:sp>
        <p:nvSpPr>
          <p:cNvPr id="2" name="TextBox 1">
            <a:extLst>
              <a:ext uri="{FF2B5EF4-FFF2-40B4-BE49-F238E27FC236}">
                <a16:creationId xmlns:a16="http://schemas.microsoft.com/office/drawing/2014/main" id="{60E29B95-28EC-04B8-63BF-4295F4241F5C}"/>
              </a:ext>
            </a:extLst>
          </p:cNvPr>
          <p:cNvSpPr txBox="1"/>
          <p:nvPr/>
        </p:nvSpPr>
        <p:spPr>
          <a:xfrm>
            <a:off x="10242550" y="406400"/>
            <a:ext cx="0" cy="0"/>
          </a:xfrm>
          <a:prstGeom prst="rect">
            <a:avLst/>
          </a:prstGeom>
          <a:noFill/>
        </p:spPr>
        <p:txBody>
          <a:bodyPr wrap="none" rtlCol="0">
            <a:noAutofit/>
          </a:bodyPr>
          <a:lstStyle/>
          <a:p>
            <a:pPr algn="l"/>
            <a:endParaRPr lang="en-US" sz="1400" dirty="0">
              <a:solidFill>
                <a:srgbClr val="3CAD2B"/>
              </a:solidFill>
              <a:effectLst/>
              <a:latin typeface="Gotham Bold"/>
            </a:endParaRPr>
          </a:p>
        </p:txBody>
      </p:sp>
      <p:pic>
        <p:nvPicPr>
          <p:cNvPr id="20" name="Picture 19" descr="A green rectangle with white text&#10;&#10;Description automatically generated">
            <a:extLst>
              <a:ext uri="{FF2B5EF4-FFF2-40B4-BE49-F238E27FC236}">
                <a16:creationId xmlns:a16="http://schemas.microsoft.com/office/drawing/2014/main" id="{C3C807C6-D90C-34DF-8841-ED58416EEA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865" y="6140537"/>
            <a:ext cx="2504532" cy="989834"/>
          </a:xfrm>
          <a:prstGeom prst="rect">
            <a:avLst/>
          </a:prstGeom>
        </p:spPr>
      </p:pic>
      <p:sp>
        <p:nvSpPr>
          <p:cNvPr id="44" name="Rounded Rectangle 43">
            <a:extLst>
              <a:ext uri="{FF2B5EF4-FFF2-40B4-BE49-F238E27FC236}">
                <a16:creationId xmlns:a16="http://schemas.microsoft.com/office/drawing/2014/main" id="{0F629DF2-90B3-D428-E9EC-8A86B68D5223}"/>
              </a:ext>
            </a:extLst>
          </p:cNvPr>
          <p:cNvSpPr/>
          <p:nvPr/>
        </p:nvSpPr>
        <p:spPr>
          <a:xfrm>
            <a:off x="2678954" y="1635761"/>
            <a:ext cx="2117801" cy="3846964"/>
          </a:xfrm>
          <a:prstGeom prst="roundRect">
            <a:avLst>
              <a:gd name="adj" fmla="val 7998"/>
            </a:avLst>
          </a:prstGeom>
          <a:solidFill>
            <a:schemeClr val="bg1"/>
          </a:solidFill>
          <a:ln>
            <a:solidFill>
              <a:srgbClr val="5C3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5" name="TextBox 44">
            <a:extLst>
              <a:ext uri="{FF2B5EF4-FFF2-40B4-BE49-F238E27FC236}">
                <a16:creationId xmlns:a16="http://schemas.microsoft.com/office/drawing/2014/main" id="{76254C3B-297C-6AC9-5706-6A9D8559082A}"/>
              </a:ext>
            </a:extLst>
          </p:cNvPr>
          <p:cNvSpPr txBox="1"/>
          <p:nvPr/>
        </p:nvSpPr>
        <p:spPr>
          <a:xfrm>
            <a:off x="2504801" y="1277902"/>
            <a:ext cx="2443842" cy="1521675"/>
          </a:xfrm>
          <a:prstGeom prst="rect">
            <a:avLst/>
          </a:prstGeom>
          <a:noFill/>
        </p:spPr>
        <p:txBody>
          <a:bodyPr wrap="square" anchor="ctr">
            <a:noAutofit/>
          </a:bodyPr>
          <a:lstStyle/>
          <a:p>
            <a:pPr marR="0" lvl="0" algn="ctr">
              <a:spcBef>
                <a:spcPts val="1200"/>
              </a:spcBef>
              <a:spcAft>
                <a:spcPts val="0"/>
              </a:spcAft>
            </a:pPr>
            <a:r>
              <a:rPr lang="es-ES_tradnl" dirty="0">
                <a:solidFill>
                  <a:srgbClr val="5C3B86"/>
                </a:solidFill>
                <a:latin typeface="+mj-lt"/>
                <a:cs typeface="Calibri" panose="020F0502020204030204" pitchFamily="34" charset="0"/>
              </a:rPr>
              <a:t>Servicio de audición DeltaHearing</a:t>
            </a:r>
          </a:p>
        </p:txBody>
      </p:sp>
      <p:sp>
        <p:nvSpPr>
          <p:cNvPr id="46" name="Rounded Rectangle 45">
            <a:extLst>
              <a:ext uri="{FF2B5EF4-FFF2-40B4-BE49-F238E27FC236}">
                <a16:creationId xmlns:a16="http://schemas.microsoft.com/office/drawing/2014/main" id="{41978C6E-644B-0370-37C2-B24B30831A58}"/>
              </a:ext>
            </a:extLst>
          </p:cNvPr>
          <p:cNvSpPr/>
          <p:nvPr/>
        </p:nvSpPr>
        <p:spPr>
          <a:xfrm>
            <a:off x="4947082" y="1635760"/>
            <a:ext cx="2117801" cy="3850640"/>
          </a:xfrm>
          <a:prstGeom prst="roundRect">
            <a:avLst>
              <a:gd name="adj" fmla="val 7998"/>
            </a:avLst>
          </a:prstGeom>
          <a:solidFill>
            <a:schemeClr val="bg1"/>
          </a:solidFill>
          <a:ln>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7" name="TextBox 46">
            <a:extLst>
              <a:ext uri="{FF2B5EF4-FFF2-40B4-BE49-F238E27FC236}">
                <a16:creationId xmlns:a16="http://schemas.microsoft.com/office/drawing/2014/main" id="{80484516-981C-391E-2E1F-366C80AE1C89}"/>
              </a:ext>
            </a:extLst>
          </p:cNvPr>
          <p:cNvSpPr txBox="1"/>
          <p:nvPr/>
        </p:nvSpPr>
        <p:spPr>
          <a:xfrm>
            <a:off x="4850129" y="1278594"/>
            <a:ext cx="2307371" cy="1521675"/>
          </a:xfrm>
          <a:prstGeom prst="rect">
            <a:avLst/>
          </a:prstGeom>
          <a:noFill/>
        </p:spPr>
        <p:txBody>
          <a:bodyPr wrap="square" anchor="ctr">
            <a:noAutofit/>
          </a:bodyPr>
          <a:lstStyle/>
          <a:p>
            <a:pPr marR="0" lvl="0" algn="ctr">
              <a:spcBef>
                <a:spcPts val="1200"/>
              </a:spcBef>
              <a:spcAft>
                <a:spcPts val="0"/>
              </a:spcAft>
            </a:pPr>
            <a:r>
              <a:rPr lang="es-ES_tradnl" dirty="0">
                <a:solidFill>
                  <a:srgbClr val="00AEC7"/>
                </a:solidFill>
                <a:latin typeface="+mj-lt"/>
                <a:cs typeface="Calibri" panose="020F0502020204030204" pitchFamily="34" charset="0"/>
              </a:rPr>
              <a:t>Tarjeta de gastos para cuidado</a:t>
            </a:r>
          </a:p>
        </p:txBody>
      </p:sp>
      <p:sp>
        <p:nvSpPr>
          <p:cNvPr id="48" name="Rounded Rectangle 47">
            <a:extLst>
              <a:ext uri="{FF2B5EF4-FFF2-40B4-BE49-F238E27FC236}">
                <a16:creationId xmlns:a16="http://schemas.microsoft.com/office/drawing/2014/main" id="{9075EFD4-E8DB-B385-3FDA-ADACE47894C7}"/>
              </a:ext>
            </a:extLst>
          </p:cNvPr>
          <p:cNvSpPr/>
          <p:nvPr/>
        </p:nvSpPr>
        <p:spPr>
          <a:xfrm>
            <a:off x="7213733" y="1635247"/>
            <a:ext cx="2117801" cy="3850641"/>
          </a:xfrm>
          <a:prstGeom prst="roundRect">
            <a:avLst>
              <a:gd name="adj" fmla="val 7998"/>
            </a:avLst>
          </a:prstGeom>
          <a:solidFill>
            <a:schemeClr val="bg1"/>
          </a:solidFill>
          <a:ln>
            <a:solidFill>
              <a:srgbClr val="5C3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700B3424-3B62-199E-3446-46A22EADC247}"/>
              </a:ext>
            </a:extLst>
          </p:cNvPr>
          <p:cNvSpPr txBox="1"/>
          <p:nvPr/>
        </p:nvSpPr>
        <p:spPr>
          <a:xfrm>
            <a:off x="7038272" y="1133024"/>
            <a:ext cx="2443842" cy="1521675"/>
          </a:xfrm>
          <a:prstGeom prst="rect">
            <a:avLst/>
          </a:prstGeom>
          <a:noFill/>
        </p:spPr>
        <p:txBody>
          <a:bodyPr wrap="square" anchor="ctr">
            <a:noAutofit/>
          </a:bodyPr>
          <a:lstStyle/>
          <a:p>
            <a:pPr marR="0" lvl="0" algn="ctr">
              <a:spcBef>
                <a:spcPts val="1200"/>
              </a:spcBef>
              <a:spcAft>
                <a:spcPts val="0"/>
              </a:spcAft>
            </a:pPr>
            <a:r>
              <a:rPr lang="es-ES_tradnl" dirty="0">
                <a:solidFill>
                  <a:srgbClr val="5C3B86"/>
                </a:solidFill>
                <a:latin typeface="+mj-lt"/>
                <a:cs typeface="Calibri" panose="020F0502020204030204" pitchFamily="34" charset="0"/>
              </a:rPr>
              <a:t>Visitas virtuales</a:t>
            </a:r>
          </a:p>
        </p:txBody>
      </p:sp>
      <p:sp>
        <p:nvSpPr>
          <p:cNvPr id="50" name="Rounded Rectangle 49">
            <a:extLst>
              <a:ext uri="{FF2B5EF4-FFF2-40B4-BE49-F238E27FC236}">
                <a16:creationId xmlns:a16="http://schemas.microsoft.com/office/drawing/2014/main" id="{56658023-FF51-50DB-4315-7D10D31F4D20}"/>
              </a:ext>
            </a:extLst>
          </p:cNvPr>
          <p:cNvSpPr/>
          <p:nvPr/>
        </p:nvSpPr>
        <p:spPr>
          <a:xfrm>
            <a:off x="9486911" y="1635247"/>
            <a:ext cx="2329581" cy="3851153"/>
          </a:xfrm>
          <a:prstGeom prst="roundRect">
            <a:avLst>
              <a:gd name="adj" fmla="val 7998"/>
            </a:avLst>
          </a:prstGeom>
          <a:solidFill>
            <a:schemeClr val="bg1"/>
          </a:solidFill>
          <a:ln>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1" name="TextBox 50">
            <a:extLst>
              <a:ext uri="{FF2B5EF4-FFF2-40B4-BE49-F238E27FC236}">
                <a16:creationId xmlns:a16="http://schemas.microsoft.com/office/drawing/2014/main" id="{DD3CA6F3-9016-8C53-71D0-444D2D0F4F93}"/>
              </a:ext>
            </a:extLst>
          </p:cNvPr>
          <p:cNvSpPr txBox="1"/>
          <p:nvPr/>
        </p:nvSpPr>
        <p:spPr>
          <a:xfrm>
            <a:off x="9295315" y="1285463"/>
            <a:ext cx="2688226" cy="1521675"/>
          </a:xfrm>
          <a:prstGeom prst="rect">
            <a:avLst/>
          </a:prstGeom>
          <a:noFill/>
        </p:spPr>
        <p:txBody>
          <a:bodyPr wrap="square" anchor="ctr">
            <a:noAutofit/>
          </a:bodyPr>
          <a:lstStyle/>
          <a:p>
            <a:pPr marR="0" lvl="0" algn="ctr">
              <a:spcBef>
                <a:spcPts val="1200"/>
              </a:spcBef>
              <a:spcAft>
                <a:spcPts val="0"/>
              </a:spcAft>
            </a:pPr>
            <a:r>
              <a:rPr lang="es-ES_tradnl" dirty="0">
                <a:solidFill>
                  <a:srgbClr val="00AEC7"/>
                </a:solidFill>
                <a:latin typeface="+mj-lt"/>
                <a:cs typeface="Calibri" panose="020F0502020204030204" pitchFamily="34" charset="0"/>
              </a:rPr>
              <a:t>Descuentos en          recetas </a:t>
            </a:r>
          </a:p>
        </p:txBody>
      </p:sp>
      <p:sp>
        <p:nvSpPr>
          <p:cNvPr id="4" name="TextBox 3">
            <a:extLst>
              <a:ext uri="{FF2B5EF4-FFF2-40B4-BE49-F238E27FC236}">
                <a16:creationId xmlns:a16="http://schemas.microsoft.com/office/drawing/2014/main" id="{5EFEE5A9-2622-BCAC-4BE0-D22AA7DFC447}"/>
              </a:ext>
            </a:extLst>
          </p:cNvPr>
          <p:cNvSpPr txBox="1"/>
          <p:nvPr/>
        </p:nvSpPr>
        <p:spPr>
          <a:xfrm>
            <a:off x="297297" y="902547"/>
            <a:ext cx="11355040" cy="400110"/>
          </a:xfrm>
          <a:prstGeom prst="rect">
            <a:avLst/>
          </a:prstGeom>
          <a:noFill/>
        </p:spPr>
        <p:txBody>
          <a:bodyPr wrap="square" rtlCol="0">
            <a:spAutoFit/>
          </a:bodyPr>
          <a:lstStyle/>
          <a:p>
            <a:r>
              <a:rPr lang="es-ES_tradnl" sz="2000" dirty="0">
                <a:latin typeface="+mj-lt"/>
                <a:cs typeface="Calibri Light" panose="020F0302020204030204" pitchFamily="34" charset="0"/>
              </a:rPr>
              <a:t>Servicios adicionales para subscriptores de Patient Direct</a:t>
            </a:r>
          </a:p>
        </p:txBody>
      </p:sp>
      <p:sp>
        <p:nvSpPr>
          <p:cNvPr id="5" name="Title 2">
            <a:extLst>
              <a:ext uri="{FF2B5EF4-FFF2-40B4-BE49-F238E27FC236}">
                <a16:creationId xmlns:a16="http://schemas.microsoft.com/office/drawing/2014/main" id="{B3DB9672-7DCD-DE3D-7040-15340C14A72E}"/>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B30E"/>
                </a:solidFill>
                <a:cs typeface="Calibri" panose="020F0502020204030204" pitchFamily="34" charset="0"/>
              </a:rPr>
              <a:t>Patient Direct</a:t>
            </a:r>
            <a:r>
              <a:rPr lang="en-US" sz="3600" dirty="0">
                <a:solidFill>
                  <a:srgbClr val="299D37"/>
                </a:solidFill>
                <a:cs typeface="Calibri" panose="020F0502020204030204" pitchFamily="34" charset="0"/>
              </a:rPr>
              <a:t>® de Delta Dental</a:t>
            </a:r>
            <a:endParaRPr lang="en-US" sz="3600" dirty="0">
              <a:solidFill>
                <a:srgbClr val="00B30E"/>
              </a:solidFill>
              <a:cs typeface="Calibri" panose="020F0502020204030204" pitchFamily="34" charset="0"/>
            </a:endParaRPr>
          </a:p>
        </p:txBody>
      </p:sp>
      <p:sp>
        <p:nvSpPr>
          <p:cNvPr id="6" name="TextBox 5">
            <a:extLst>
              <a:ext uri="{FF2B5EF4-FFF2-40B4-BE49-F238E27FC236}">
                <a16:creationId xmlns:a16="http://schemas.microsoft.com/office/drawing/2014/main" id="{7B153049-DE1F-1D90-9EA9-9CBEE457FBC8}"/>
              </a:ext>
            </a:extLst>
          </p:cNvPr>
          <p:cNvSpPr txBox="1"/>
          <p:nvPr/>
        </p:nvSpPr>
        <p:spPr>
          <a:xfrm>
            <a:off x="412016" y="2875598"/>
            <a:ext cx="2111849" cy="1298024"/>
          </a:xfrm>
          <a:prstGeom prst="rect">
            <a:avLst/>
          </a:prstGeom>
          <a:noFill/>
        </p:spPr>
        <p:txBody>
          <a:bodyPr wrap="square" anchor="ctr">
            <a:noAutofit/>
          </a:bodyPr>
          <a:lstStyle/>
          <a:p>
            <a:endParaRPr lang="es-ES_tradnl" sz="1200" dirty="0">
              <a:effectLst/>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s-ES_tradnl" sz="1200" dirty="0">
                <a:latin typeface="+mj-lt"/>
                <a:cs typeface="Calibri" panose="020F0502020204030204" pitchFamily="34" charset="0"/>
              </a:rPr>
              <a:t>Ahorra hasta 25% en monturas</a:t>
            </a:r>
            <a:endParaRPr lang="es-ES_tradnl" sz="1200" dirty="0">
              <a:effectLst/>
              <a:latin typeface="+mj-lt"/>
              <a:cs typeface="Calibri" panose="020F0502020204030204" pitchFamily="34" charset="0"/>
            </a:endParaRPr>
          </a:p>
          <a:p>
            <a:pPr marL="171450" indent="-171450">
              <a:buFont typeface="Arial" panose="020B0604020202020204" pitchFamily="34" charset="0"/>
              <a:buChar char="•"/>
            </a:pPr>
            <a:endParaRPr lang="es-ES_tradnl" sz="1200" dirty="0">
              <a:effectLst/>
              <a:latin typeface="+mj-lt"/>
              <a:cs typeface="Calibri" panose="020F0502020204030204" pitchFamily="34" charset="0"/>
            </a:endParaRPr>
          </a:p>
          <a:p>
            <a:pPr marL="171450" indent="-171450">
              <a:buFont typeface="Arial" panose="020B0604020202020204" pitchFamily="34" charset="0"/>
              <a:buChar char="•"/>
            </a:pPr>
            <a:r>
              <a:rPr lang="es-ES_tradnl" sz="1200" dirty="0">
                <a:latin typeface="+mj-lt"/>
                <a:cs typeface="Calibri" panose="020F0502020204030204" pitchFamily="34" charset="0"/>
              </a:rPr>
              <a:t>Descuentos adicionales en exámenes, lentes, lentes de contacto y otros servicios de cuidado ocular</a:t>
            </a:r>
          </a:p>
          <a:p>
            <a:pPr marL="171450" indent="-171450">
              <a:buFont typeface="Arial" panose="020B0604020202020204" pitchFamily="34" charset="0"/>
              <a:buChar char="•"/>
            </a:pPr>
            <a:endParaRPr lang="es-ES_tradnl" sz="1200" dirty="0">
              <a:effectLst/>
              <a:latin typeface="+mj-lt"/>
              <a:cs typeface="Calibri" panose="020F0502020204030204" pitchFamily="34" charset="0"/>
            </a:endParaRPr>
          </a:p>
          <a:p>
            <a:pPr marL="171450" indent="-171450">
              <a:buFont typeface="Arial" panose="020B0604020202020204" pitchFamily="34" charset="0"/>
              <a:buChar char="•"/>
            </a:pPr>
            <a:r>
              <a:rPr lang="es-ES_tradnl" sz="1200" dirty="0">
                <a:effectLst/>
                <a:latin typeface="+mj-lt"/>
                <a:cs typeface="Calibri" panose="020F0502020204030204" pitchFamily="34" charset="0"/>
              </a:rPr>
              <a:t>Acceso fácil a opticas líder con proveedores nacionales de cuidado ocular.</a:t>
            </a:r>
          </a:p>
        </p:txBody>
      </p:sp>
      <p:sp>
        <p:nvSpPr>
          <p:cNvPr id="7" name="TextBox 6">
            <a:extLst>
              <a:ext uri="{FF2B5EF4-FFF2-40B4-BE49-F238E27FC236}">
                <a16:creationId xmlns:a16="http://schemas.microsoft.com/office/drawing/2014/main" id="{430C6D56-330C-8271-3091-DB4C9B0116A6}"/>
              </a:ext>
            </a:extLst>
          </p:cNvPr>
          <p:cNvSpPr txBox="1"/>
          <p:nvPr/>
        </p:nvSpPr>
        <p:spPr>
          <a:xfrm>
            <a:off x="2256460" y="2946368"/>
            <a:ext cx="2612934" cy="1298024"/>
          </a:xfrm>
          <a:prstGeom prst="rect">
            <a:avLst/>
          </a:prstGeom>
          <a:noFill/>
        </p:spPr>
        <p:txBody>
          <a:bodyPr wrap="square" anchor="ctr">
            <a:noAutofit/>
          </a:bodyPr>
          <a:lstStyle/>
          <a:p>
            <a:pPr marL="628650" lvl="1" indent="-171450">
              <a:buFont typeface="Arial" panose="020B0604020202020204" pitchFamily="34" charset="0"/>
              <a:buChar char="•"/>
            </a:pPr>
            <a:r>
              <a:rPr lang="es-ES_tradnl" sz="1200" dirty="0">
                <a:latin typeface="+mj-lt"/>
                <a:cs typeface="Calibri" panose="020F0502020204030204" pitchFamily="34" charset="0"/>
              </a:rPr>
              <a:t>Ahorros en aparatos auditivos, exámenes y otros cuidados, productos y servicios relacionados al cuidado auditivo.</a:t>
            </a:r>
          </a:p>
          <a:p>
            <a:pPr marL="628650" lvl="1" indent="-171450">
              <a:buFont typeface="Arial" panose="020B0604020202020204" pitchFamily="34" charset="0"/>
              <a:buChar char="•"/>
            </a:pPr>
            <a:endParaRPr lang="es-ES_tradnl" sz="1200" dirty="0">
              <a:latin typeface="+mj-lt"/>
              <a:cs typeface="Calibri" panose="020F0502020204030204" pitchFamily="34" charset="0"/>
            </a:endParaRPr>
          </a:p>
          <a:p>
            <a:pPr marL="628650" lvl="1" indent="-171450">
              <a:buFont typeface="Arial" panose="020B0604020202020204" pitchFamily="34" charset="0"/>
              <a:buChar char="•"/>
            </a:pPr>
            <a:r>
              <a:rPr lang="es-ES_tradnl" sz="1200" dirty="0">
                <a:latin typeface="+mj-lt"/>
                <a:cs typeface="Calibri" panose="020F0502020204030204" pitchFamily="34" charset="0"/>
              </a:rPr>
              <a:t>Acceso a una red nacional de profesionistas expertos en el cuidado auditivo</a:t>
            </a:r>
            <a:endParaRPr lang="es-ES_tradnl" sz="1200" dirty="0">
              <a:effectLst/>
              <a:latin typeface="+mj-lt"/>
              <a:cs typeface="Calibri" panose="020F0502020204030204" pitchFamily="34" charset="0"/>
            </a:endParaRPr>
          </a:p>
          <a:p>
            <a:pPr lvl="1"/>
            <a:endParaRPr lang="es-ES_tradnl" sz="1200" dirty="0">
              <a:effectLst/>
              <a:latin typeface="+mj-lt"/>
              <a:cs typeface="Calibri" panose="020F0502020204030204" pitchFamily="34" charset="0"/>
            </a:endParaRPr>
          </a:p>
          <a:p>
            <a:pPr marL="628650" lvl="1" indent="-171450">
              <a:buFont typeface="Arial" panose="020B0604020202020204" pitchFamily="34" charset="0"/>
              <a:buChar char="•"/>
            </a:pPr>
            <a:r>
              <a:rPr lang="es-ES_tradnl" sz="1200" dirty="0">
                <a:latin typeface="+mj-lt"/>
                <a:cs typeface="Calibri" panose="020F0502020204030204" pitchFamily="34" charset="0"/>
              </a:rPr>
              <a:t>Visitas virtuales</a:t>
            </a:r>
            <a:endParaRPr lang="es-ES_tradnl" sz="1200" dirty="0">
              <a:effectLst/>
              <a:latin typeface="+mj-lt"/>
              <a:cs typeface="Calibri" panose="020F0502020204030204" pitchFamily="34" charset="0"/>
            </a:endParaRPr>
          </a:p>
        </p:txBody>
      </p:sp>
      <p:sp>
        <p:nvSpPr>
          <p:cNvPr id="8" name="TextBox 7">
            <a:extLst>
              <a:ext uri="{FF2B5EF4-FFF2-40B4-BE49-F238E27FC236}">
                <a16:creationId xmlns:a16="http://schemas.microsoft.com/office/drawing/2014/main" id="{FF6DF68D-2420-8BB8-3524-E27031DAA011}"/>
              </a:ext>
            </a:extLst>
          </p:cNvPr>
          <p:cNvSpPr txBox="1"/>
          <p:nvPr/>
        </p:nvSpPr>
        <p:spPr>
          <a:xfrm>
            <a:off x="4951844" y="2652786"/>
            <a:ext cx="2005908" cy="1298024"/>
          </a:xfrm>
          <a:prstGeom prst="rect">
            <a:avLst/>
          </a:prstGeom>
          <a:noFill/>
        </p:spPr>
        <p:txBody>
          <a:bodyPr wrap="square" anchor="ctr">
            <a:no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sz="1200" dirty="0">
              <a:effectLst/>
              <a:latin typeface="+mj-lt"/>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sz="1200" dirty="0">
              <a:latin typeface="+mj-lt"/>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sz="1200" dirty="0">
              <a:effectLst/>
              <a:latin typeface="+mj-lt"/>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sz="1200" dirty="0">
              <a:latin typeface="+mj-lt"/>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dirty="0">
                <a:latin typeface="+mj-lt"/>
                <a:cs typeface="Calibri" panose="020F0502020204030204" pitchFamily="34" charset="0"/>
              </a:rPr>
              <a:t>La tarjeta de gastos para cuidado </a:t>
            </a:r>
            <a:r>
              <a:rPr lang="es-ES_tradnl" sz="1200" dirty="0">
                <a:effectLst/>
                <a:latin typeface="+mj-lt"/>
                <a:cs typeface="Calibri" panose="020F0502020204030204" pitchFamily="34" charset="0"/>
              </a:rPr>
              <a:t>es una tarjeta de cuidado que convierte hasta $10,000 en</a:t>
            </a:r>
            <a:r>
              <a:rPr lang="es-ES_tradnl" sz="1200" dirty="0">
                <a:latin typeface="+mj-lt"/>
                <a:cs typeface="Calibri" panose="020F0502020204030204" pitchFamily="34" charset="0"/>
              </a:rPr>
              <a:t> gastos para cuidado dental, ocular y de audición en planes de pago sin intereses.</a:t>
            </a:r>
            <a:endParaRPr lang="es-ES_tradnl" sz="1200" dirty="0">
              <a:effectLst/>
              <a:latin typeface="+mj-lt"/>
              <a:cs typeface="Calibri" panose="020F0502020204030204" pitchFamily="34" charset="0"/>
            </a:endParaRPr>
          </a:p>
          <a:p>
            <a:pPr marL="171450" indent="-171450">
              <a:buFont typeface="Arial" panose="020B0604020202020204" pitchFamily="34" charset="0"/>
              <a:buChar char="•"/>
            </a:pPr>
            <a:endParaRPr lang="es-ES_tradnl" sz="1200" dirty="0">
              <a:latin typeface="+mj-lt"/>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dirty="0">
                <a:effectLst/>
                <a:latin typeface="+mj-lt"/>
                <a:cs typeface="Calibri" panose="020F0502020204030204" pitchFamily="34" charset="0"/>
              </a:rPr>
              <a:t>Divide tus pagos sobre unas cuantas semanas o hasta </a:t>
            </a:r>
            <a:r>
              <a:rPr lang="es-ES_tradnl" sz="1200" dirty="0">
                <a:latin typeface="+mj-lt"/>
                <a:cs typeface="Calibri" panose="020F0502020204030204" pitchFamily="34" charset="0"/>
              </a:rPr>
              <a:t>12</a:t>
            </a:r>
            <a:r>
              <a:rPr lang="es-ES_tradnl" sz="1200" dirty="0">
                <a:effectLst/>
                <a:latin typeface="+mj-lt"/>
                <a:cs typeface="Calibri" panose="020F0502020204030204" pitchFamily="34" charset="0"/>
              </a:rPr>
              <a:t> meses.</a:t>
            </a:r>
          </a:p>
        </p:txBody>
      </p:sp>
      <p:sp>
        <p:nvSpPr>
          <p:cNvPr id="10" name="TextBox 9">
            <a:extLst>
              <a:ext uri="{FF2B5EF4-FFF2-40B4-BE49-F238E27FC236}">
                <a16:creationId xmlns:a16="http://schemas.microsoft.com/office/drawing/2014/main" id="{299B8CE9-BBA5-3ACA-E51F-FA74125988FE}"/>
              </a:ext>
            </a:extLst>
          </p:cNvPr>
          <p:cNvSpPr txBox="1"/>
          <p:nvPr/>
        </p:nvSpPr>
        <p:spPr>
          <a:xfrm>
            <a:off x="7291422" y="3102795"/>
            <a:ext cx="2005268" cy="1298024"/>
          </a:xfrm>
          <a:prstGeom prst="rect">
            <a:avLst/>
          </a:prstGeom>
          <a:noFill/>
        </p:spPr>
        <p:txBody>
          <a:bodyPr wrap="square" anchor="ctr">
            <a:noAutofit/>
          </a:bodyPr>
          <a:lstStyle/>
          <a:p>
            <a:pPr marL="171450" indent="-171450">
              <a:buFont typeface="Arial" panose="020B0604020202020204" pitchFamily="34" charset="0"/>
              <a:buChar char="•"/>
            </a:pPr>
            <a:r>
              <a:rPr lang="es-ES_tradnl" sz="1200" dirty="0">
                <a:effectLst/>
                <a:latin typeface="+mj-lt"/>
                <a:cs typeface="Calibri" panose="020F0502020204030204" pitchFamily="34" charset="0"/>
              </a:rPr>
              <a:t>Visitas virtuales Delta Dental traidas a ti por TeleDentistry.com</a:t>
            </a:r>
          </a:p>
          <a:p>
            <a:endParaRPr lang="es-ES_tradnl" sz="1200" dirty="0">
              <a:latin typeface="+mj-lt"/>
              <a:cs typeface="Calibri" panose="020F0502020204030204" pitchFamily="34" charset="0"/>
            </a:endParaRPr>
          </a:p>
          <a:p>
            <a:pPr marL="171450" indent="-171450">
              <a:buFont typeface="Arial" panose="020B0604020202020204" pitchFamily="34" charset="0"/>
              <a:buChar char="•"/>
            </a:pPr>
            <a:r>
              <a:rPr lang="es-ES_tradnl" sz="1200" dirty="0">
                <a:effectLst/>
                <a:latin typeface="+mj-lt"/>
                <a:cs typeface="Calibri" panose="020F0502020204030204" pitchFamily="34" charset="0"/>
              </a:rPr>
              <a:t>Acceso a un dentista 24/7, 365 días al año. </a:t>
            </a:r>
          </a:p>
          <a:p>
            <a:endParaRPr lang="es-ES_tradnl" sz="1200" dirty="0">
              <a:effectLst/>
              <a:latin typeface="+mj-lt"/>
              <a:cs typeface="Calibri" panose="020F0502020204030204" pitchFamily="34" charset="0"/>
            </a:endParaRPr>
          </a:p>
          <a:p>
            <a:pPr marL="171450" indent="-171450">
              <a:buFont typeface="Arial" panose="020B0604020202020204" pitchFamily="34" charset="0"/>
              <a:buChar char="•"/>
            </a:pPr>
            <a:r>
              <a:rPr lang="es-ES_tradnl" sz="1200" dirty="0">
                <a:effectLst/>
                <a:latin typeface="+mj-lt"/>
                <a:cs typeface="Calibri" panose="020F0502020204030204" pitchFamily="34" charset="0"/>
              </a:rPr>
              <a:t>El cobro es de $50 y se debe pagar </a:t>
            </a:r>
            <a:r>
              <a:rPr lang="es-ES_tradnl" sz="1200" dirty="0">
                <a:latin typeface="+mj-lt"/>
                <a:cs typeface="Calibri" panose="020F0502020204030204" pitchFamily="34" charset="0"/>
              </a:rPr>
              <a:t>al momento de servicio. Una manera segura y efectiva de recibir cuidado y evitar la sala de emergencia. </a:t>
            </a:r>
          </a:p>
          <a:p>
            <a:pPr marL="171450" indent="-171450">
              <a:buFont typeface="Arial" panose="020B0604020202020204" pitchFamily="34" charset="0"/>
              <a:buChar char="•"/>
            </a:pPr>
            <a:endParaRPr lang="es-ES_tradnl" sz="1200" dirty="0">
              <a:effectLst/>
              <a:latin typeface="+mj-lt"/>
              <a:cs typeface="Calibri" panose="020F0502020204030204" pitchFamily="34" charset="0"/>
            </a:endParaRPr>
          </a:p>
          <a:p>
            <a:pPr marL="171450" indent="-171450">
              <a:buFont typeface="Arial" panose="020B0604020202020204" pitchFamily="34" charset="0"/>
              <a:buChar char="•"/>
            </a:pPr>
            <a:r>
              <a:rPr lang="es-ES_tradnl" sz="1200" dirty="0">
                <a:latin typeface="+mj-lt"/>
                <a:cs typeface="Calibri" panose="020F0502020204030204" pitchFamily="34" charset="0"/>
              </a:rPr>
              <a:t>Aprende más visitando teledentistry.com/patient-direct/</a:t>
            </a:r>
            <a:endParaRPr lang="es-ES_tradnl" sz="1200" dirty="0">
              <a:effectLst/>
              <a:latin typeface="+mj-lt"/>
              <a:cs typeface="Calibri" panose="020F0502020204030204" pitchFamily="34" charset="0"/>
            </a:endParaRPr>
          </a:p>
        </p:txBody>
      </p:sp>
      <p:sp>
        <p:nvSpPr>
          <p:cNvPr id="11" name="TextBox 10">
            <a:extLst>
              <a:ext uri="{FF2B5EF4-FFF2-40B4-BE49-F238E27FC236}">
                <a16:creationId xmlns:a16="http://schemas.microsoft.com/office/drawing/2014/main" id="{85090F2B-135E-EC96-D25A-07B70EE6F31E}"/>
              </a:ext>
            </a:extLst>
          </p:cNvPr>
          <p:cNvSpPr txBox="1"/>
          <p:nvPr/>
        </p:nvSpPr>
        <p:spPr>
          <a:xfrm>
            <a:off x="9536178" y="2738892"/>
            <a:ext cx="2206499" cy="1298024"/>
          </a:xfrm>
          <a:prstGeom prst="rect">
            <a:avLst/>
          </a:prstGeom>
          <a:noFill/>
        </p:spPr>
        <p:txBody>
          <a:bodyPr wrap="square" anchor="ctr">
            <a:noAutofit/>
          </a:bodyPr>
          <a:lstStyle/>
          <a:p>
            <a:pPr marL="171450" indent="-171450">
              <a:buFont typeface="Arial" panose="020B0604020202020204" pitchFamily="34" charset="0"/>
              <a:buChar char="•"/>
            </a:pPr>
            <a:r>
              <a:rPr lang="es-ES_tradnl" sz="1200" dirty="0">
                <a:effectLst/>
                <a:latin typeface="+mj-lt"/>
                <a:cs typeface="Calibri" panose="020F0502020204030204" pitchFamily="34" charset="0"/>
              </a:rPr>
              <a:t>El programa de descuento de recetas medicas, AlphaRx te ahorra dinero cada vez que rellenas una receta.</a:t>
            </a:r>
          </a:p>
          <a:p>
            <a:r>
              <a:rPr lang="es-ES_tradnl" sz="1200" dirty="0">
                <a:effectLst/>
                <a:latin typeface="+mj-lt"/>
                <a:cs typeface="Calibri" panose="020F0502020204030204" pitchFamily="34" charset="0"/>
              </a:rPr>
              <a:t> </a:t>
            </a:r>
            <a:endParaRPr lang="es-ES_tradnl" sz="1200" dirty="0">
              <a:latin typeface="+mj-lt"/>
              <a:cs typeface="Calibri" panose="020F0502020204030204" pitchFamily="34" charset="0"/>
            </a:endParaRPr>
          </a:p>
          <a:p>
            <a:pPr marL="171450" indent="-171450">
              <a:buFont typeface="Arial" panose="020B0604020202020204" pitchFamily="34" charset="0"/>
              <a:buChar char="•"/>
            </a:pPr>
            <a:r>
              <a:rPr lang="es-ES_tradnl" sz="1200" dirty="0">
                <a:latin typeface="+mj-lt"/>
                <a:cs typeface="Calibri" panose="020F0502020204030204" pitchFamily="34" charset="0"/>
              </a:rPr>
              <a:t>Puedes ahorrar hasta $95 en el costo de tu medicamento, dependiendo del tipo de medicamento y la farmacia. </a:t>
            </a:r>
            <a:endParaRPr lang="es-ES_tradnl" sz="1200" dirty="0">
              <a:effectLst/>
              <a:latin typeface="+mj-lt"/>
              <a:cs typeface="Calibri" panose="020F0502020204030204" pitchFamily="34" charset="0"/>
            </a:endParaRPr>
          </a:p>
        </p:txBody>
      </p:sp>
    </p:spTree>
    <p:extLst>
      <p:ext uri="{BB962C8B-B14F-4D97-AF65-F5344CB8AC3E}">
        <p14:creationId xmlns:p14="http://schemas.microsoft.com/office/powerpoint/2010/main" val="1866016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73DEAE09-CC9E-E5C7-8A1C-A148A99E0FD9}"/>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dirty="0"/>
          </a:p>
        </p:txBody>
      </p:sp>
      <p:pic>
        <p:nvPicPr>
          <p:cNvPr id="2" name="object 2"/>
          <p:cNvPicPr/>
          <p:nvPr/>
        </p:nvPicPr>
        <p:blipFill>
          <a:blip r:embed="rId3" cstate="print"/>
          <a:stretch>
            <a:fillRect/>
          </a:stretch>
        </p:blipFill>
        <p:spPr>
          <a:xfrm>
            <a:off x="2406153" y="463156"/>
            <a:ext cx="2274012" cy="1863027"/>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lang="es-ES_tradnl" dirty="0"/>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lang="es-ES_tradnl" dirty="0"/>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352895" y="3381240"/>
            <a:ext cx="5455920" cy="1490152"/>
          </a:xfrm>
          <a:prstGeom prst="rect">
            <a:avLst/>
          </a:prstGeom>
        </p:spPr>
        <p:txBody>
          <a:bodyPr vert="horz" wrap="square" lIns="0" tIns="12700" rIns="0" bIns="0" rtlCol="0">
            <a:spAutoFit/>
          </a:bodyPr>
          <a:lstStyle/>
          <a:p>
            <a:pPr marL="12700">
              <a:lnSpc>
                <a:spcPct val="100000"/>
              </a:lnSpc>
              <a:spcBef>
                <a:spcPts val="100"/>
              </a:spcBef>
            </a:pPr>
            <a:r>
              <a:rPr lang="es-ES_tradnl" sz="4800" dirty="0">
                <a:solidFill>
                  <a:srgbClr val="2CAF35"/>
                </a:solidFill>
                <a:latin typeface="+mj-lt"/>
                <a:cs typeface="Calibri" panose="020F0502020204030204" pitchFamily="34" charset="0"/>
              </a:rPr>
              <a:t>La importancia de la salud oral</a:t>
            </a:r>
            <a:endParaRPr lang="es-ES_tradnl" sz="4800" dirty="0">
              <a:latin typeface="+mj-lt"/>
              <a:cs typeface="Calibri" panose="020F0502020204030204" pitchFamily="34" charset="0"/>
            </a:endParaRPr>
          </a:p>
        </p:txBody>
      </p:sp>
      <p:sp>
        <p:nvSpPr>
          <p:cNvPr id="8" name="object 8"/>
          <p:cNvSpPr txBox="1"/>
          <p:nvPr/>
        </p:nvSpPr>
        <p:spPr>
          <a:xfrm>
            <a:off x="383185" y="2975350"/>
            <a:ext cx="3563620" cy="2228815"/>
          </a:xfrm>
          <a:prstGeom prst="rect">
            <a:avLst/>
          </a:prstGeom>
        </p:spPr>
        <p:txBody>
          <a:bodyPr vert="horz" wrap="square" lIns="0" tIns="12700" rIns="0" bIns="0" rtlCol="0">
            <a:spAutoFit/>
          </a:bodyPr>
          <a:lstStyle/>
          <a:p>
            <a:pPr marL="12700" marR="5080">
              <a:lnSpc>
                <a:spcPct val="100000"/>
              </a:lnSpc>
              <a:spcBef>
                <a:spcPts val="100"/>
              </a:spcBef>
              <a:tabLst>
                <a:tab pos="1003300" algn="l"/>
                <a:tab pos="1287145" algn="l"/>
                <a:tab pos="1917700" algn="l"/>
                <a:tab pos="2544445" algn="l"/>
              </a:tabLst>
            </a:pPr>
            <a:r>
              <a:rPr lang="es-ES_tradnl" sz="3600" spc="-20" dirty="0">
                <a:solidFill>
                  <a:srgbClr val="FFFFFF"/>
                </a:solidFill>
                <a:latin typeface="+mj-lt"/>
                <a:cs typeface="Calibri" panose="020F0502020204030204" pitchFamily="34" charset="0"/>
              </a:rPr>
              <a:t>Haciendo conexiones entre tu salud oral y tu salud en general</a:t>
            </a:r>
            <a:endParaRPr lang="es-ES_tradnl" sz="3600" dirty="0">
              <a:latin typeface="+mj-lt"/>
              <a:cs typeface="Calibri" panose="020F0502020204030204" pitchFamily="34" charset="0"/>
            </a:endParaRPr>
          </a:p>
        </p:txBody>
      </p:sp>
      <p:pic>
        <p:nvPicPr>
          <p:cNvPr id="11" name="Picture 10" descr="A green rectangle with white text&#10;&#10;Description automatically generated">
            <a:extLst>
              <a:ext uri="{FF2B5EF4-FFF2-40B4-BE49-F238E27FC236}">
                <a16:creationId xmlns:a16="http://schemas.microsoft.com/office/drawing/2014/main" id="{E5F3F477-2AE6-F962-9957-BEE6EAAFD8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0703" y="6138802"/>
            <a:ext cx="2504532" cy="989834"/>
          </a:xfrm>
          <a:prstGeom prst="rect">
            <a:avLst/>
          </a:prstGeom>
        </p:spPr>
      </p:pic>
    </p:spTree>
    <p:extLst>
      <p:ext uri="{BB962C8B-B14F-4D97-AF65-F5344CB8AC3E}">
        <p14:creationId xmlns:p14="http://schemas.microsoft.com/office/powerpoint/2010/main" val="206029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0B10EE75-D48D-44CB-1559-1724CE09AF9B}"/>
              </a:ext>
            </a:extLst>
          </p:cNvPr>
          <p:cNvSpPr/>
          <p:nvPr/>
        </p:nvSpPr>
        <p:spPr>
          <a:xfrm>
            <a:off x="-82539" y="-86497"/>
            <a:ext cx="6864350" cy="6956854"/>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dirty="0"/>
          </a:p>
        </p:txBody>
      </p:sp>
      <p:sp>
        <p:nvSpPr>
          <p:cNvPr id="33" name="TextBox 32">
            <a:extLst>
              <a:ext uri="{FF2B5EF4-FFF2-40B4-BE49-F238E27FC236}">
                <a16:creationId xmlns:a16="http://schemas.microsoft.com/office/drawing/2014/main" id="{3FF0A66D-8970-42F9-D96A-CA12E84C77ED}"/>
              </a:ext>
            </a:extLst>
          </p:cNvPr>
          <p:cNvSpPr txBox="1"/>
          <p:nvPr/>
        </p:nvSpPr>
        <p:spPr>
          <a:xfrm>
            <a:off x="1127282" y="4387712"/>
            <a:ext cx="6100762" cy="1754326"/>
          </a:xfrm>
          <a:prstGeom prst="rect">
            <a:avLst/>
          </a:prstGeom>
          <a:noFill/>
        </p:spPr>
        <p:txBody>
          <a:bodyPr wrap="square">
            <a:spAutoFit/>
          </a:bodyPr>
          <a:lstStyle/>
          <a:p>
            <a:r>
              <a:rPr lang="en-US" sz="5400" dirty="0">
                <a:solidFill>
                  <a:schemeClr val="bg1"/>
                </a:solidFill>
                <a:latin typeface="+mj-lt"/>
                <a:cs typeface="Calibri" panose="020F0502020204030204" pitchFamily="34" charset="0"/>
              </a:rPr>
              <a:t>Orden </a:t>
            </a:r>
          </a:p>
          <a:p>
            <a:r>
              <a:rPr lang="en-US" sz="5400" dirty="0">
                <a:solidFill>
                  <a:schemeClr val="bg1"/>
                </a:solidFill>
                <a:latin typeface="+mj-lt"/>
                <a:cs typeface="Calibri" panose="020F0502020204030204" pitchFamily="34" charset="0"/>
              </a:rPr>
              <a:t>del día</a:t>
            </a:r>
          </a:p>
        </p:txBody>
      </p:sp>
      <p:pic>
        <p:nvPicPr>
          <p:cNvPr id="36" name="Picture 35">
            <a:extLst>
              <a:ext uri="{FF2B5EF4-FFF2-40B4-BE49-F238E27FC236}">
                <a16:creationId xmlns:a16="http://schemas.microsoft.com/office/drawing/2014/main" id="{EC1A693F-FB54-3FAB-568E-6D82AF9262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1053" y="6544929"/>
            <a:ext cx="1552575" cy="173914"/>
          </a:xfrm>
          <a:prstGeom prst="rect">
            <a:avLst/>
          </a:prstGeom>
        </p:spPr>
      </p:pic>
      <p:pic>
        <p:nvPicPr>
          <p:cNvPr id="37" name="Picture 36" descr="A green rectangle with white text&#10;&#10;Description automatically generated">
            <a:extLst>
              <a:ext uri="{FF2B5EF4-FFF2-40B4-BE49-F238E27FC236}">
                <a16:creationId xmlns:a16="http://schemas.microsoft.com/office/drawing/2014/main" id="{E80997FE-EEF7-E232-2529-0847AFC02F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0088" y="6142038"/>
            <a:ext cx="2504532" cy="989834"/>
          </a:xfrm>
          <a:prstGeom prst="rect">
            <a:avLst/>
          </a:prstGeom>
        </p:spPr>
      </p:pic>
      <p:sp>
        <p:nvSpPr>
          <p:cNvPr id="15" name="Rectangle 14">
            <a:extLst>
              <a:ext uri="{FF2B5EF4-FFF2-40B4-BE49-F238E27FC236}">
                <a16:creationId xmlns:a16="http://schemas.microsoft.com/office/drawing/2014/main" id="{1FD7A11B-C24E-997E-A041-FD8A515A019D}"/>
              </a:ext>
            </a:extLst>
          </p:cNvPr>
          <p:cNvSpPr/>
          <p:nvPr/>
        </p:nvSpPr>
        <p:spPr>
          <a:xfrm>
            <a:off x="6864350" y="3870672"/>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8FDCF85-022A-8CA9-E810-0A912CD71599}"/>
              </a:ext>
            </a:extLst>
          </p:cNvPr>
          <p:cNvSpPr txBox="1"/>
          <p:nvPr/>
        </p:nvSpPr>
        <p:spPr>
          <a:xfrm>
            <a:off x="7572314" y="3795306"/>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s-ES_tradnl" sz="2000" dirty="0">
                <a:solidFill>
                  <a:srgbClr val="00AEC7"/>
                </a:solidFill>
                <a:latin typeface="+mj-lt"/>
                <a:cs typeface="Calibri" panose="020F0502020204030204" pitchFamily="34" charset="0"/>
              </a:rPr>
              <a:t>La importancia de la salud oral</a:t>
            </a:r>
          </a:p>
        </p:txBody>
      </p:sp>
      <p:sp>
        <p:nvSpPr>
          <p:cNvPr id="28" name="Rectangle 27">
            <a:extLst>
              <a:ext uri="{FF2B5EF4-FFF2-40B4-BE49-F238E27FC236}">
                <a16:creationId xmlns:a16="http://schemas.microsoft.com/office/drawing/2014/main" id="{A62BCECE-0992-AD4F-D1D7-B327A0F3012B}"/>
              </a:ext>
            </a:extLst>
          </p:cNvPr>
          <p:cNvSpPr/>
          <p:nvPr/>
        </p:nvSpPr>
        <p:spPr>
          <a:xfrm>
            <a:off x="6864350" y="5029342"/>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D8145BE-6079-BBD5-EE17-D1CAFDF8A71D}"/>
              </a:ext>
            </a:extLst>
          </p:cNvPr>
          <p:cNvSpPr txBox="1"/>
          <p:nvPr/>
        </p:nvSpPr>
        <p:spPr>
          <a:xfrm>
            <a:off x="7572314" y="4953976"/>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s-ES_tradnl" sz="2000" dirty="0">
                <a:solidFill>
                  <a:srgbClr val="00AEC7"/>
                </a:solidFill>
                <a:latin typeface="+mj-lt"/>
                <a:cs typeface="Calibri" panose="020F0502020204030204" pitchFamily="34" charset="0"/>
              </a:rPr>
              <a:t>Usando tus beneficios</a:t>
            </a:r>
          </a:p>
        </p:txBody>
      </p:sp>
      <p:sp>
        <p:nvSpPr>
          <p:cNvPr id="30" name="Rectangle 29">
            <a:extLst>
              <a:ext uri="{FF2B5EF4-FFF2-40B4-BE49-F238E27FC236}">
                <a16:creationId xmlns:a16="http://schemas.microsoft.com/office/drawing/2014/main" id="{1176FDB8-5842-18FA-B478-A632D9BF1CC5}"/>
              </a:ext>
            </a:extLst>
          </p:cNvPr>
          <p:cNvSpPr/>
          <p:nvPr/>
        </p:nvSpPr>
        <p:spPr>
          <a:xfrm>
            <a:off x="6864350" y="2736784"/>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C4EBDFEE-8630-9E5E-867E-F508751F087D}"/>
              </a:ext>
            </a:extLst>
          </p:cNvPr>
          <p:cNvSpPr txBox="1"/>
          <p:nvPr/>
        </p:nvSpPr>
        <p:spPr>
          <a:xfrm>
            <a:off x="7572314" y="2661418"/>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s-ES_tradnl" sz="2000" dirty="0">
                <a:solidFill>
                  <a:srgbClr val="00AEC7"/>
                </a:solidFill>
                <a:latin typeface="+mj-lt"/>
                <a:cs typeface="Calibri" panose="020F0502020204030204" pitchFamily="34" charset="0"/>
              </a:rPr>
              <a:t>Mejoras en </a:t>
            </a:r>
            <a:r>
              <a:rPr lang="en-US" sz="2000" dirty="0">
                <a:solidFill>
                  <a:srgbClr val="00AEC7"/>
                </a:solidFill>
                <a:latin typeface="+mj-lt"/>
                <a:cs typeface="Calibri" panose="020F0502020204030204" pitchFamily="34" charset="0"/>
              </a:rPr>
              <a:t>planes</a:t>
            </a:r>
          </a:p>
        </p:txBody>
      </p:sp>
      <p:sp>
        <p:nvSpPr>
          <p:cNvPr id="32" name="Rectangle 31">
            <a:extLst>
              <a:ext uri="{FF2B5EF4-FFF2-40B4-BE49-F238E27FC236}">
                <a16:creationId xmlns:a16="http://schemas.microsoft.com/office/drawing/2014/main" id="{0CD6B4A1-E6C2-0E72-04C2-F926DCF033F3}"/>
              </a:ext>
            </a:extLst>
          </p:cNvPr>
          <p:cNvSpPr/>
          <p:nvPr/>
        </p:nvSpPr>
        <p:spPr>
          <a:xfrm>
            <a:off x="6864350" y="1608405"/>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6D00AB5B-A9E2-5462-7748-E40943A5828F}"/>
              </a:ext>
            </a:extLst>
          </p:cNvPr>
          <p:cNvSpPr txBox="1"/>
          <p:nvPr/>
        </p:nvSpPr>
        <p:spPr>
          <a:xfrm>
            <a:off x="7572314" y="1533039"/>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dirty="0">
                <a:solidFill>
                  <a:srgbClr val="00AEC7"/>
                </a:solidFill>
                <a:latin typeface="+mj-lt"/>
                <a:cs typeface="Calibri" panose="020F0502020204030204" pitchFamily="34" charset="0"/>
              </a:rPr>
              <a:t>DeltaVision®</a:t>
            </a:r>
          </a:p>
        </p:txBody>
      </p:sp>
      <p:sp>
        <p:nvSpPr>
          <p:cNvPr id="35" name="Rectangle 34">
            <a:extLst>
              <a:ext uri="{FF2B5EF4-FFF2-40B4-BE49-F238E27FC236}">
                <a16:creationId xmlns:a16="http://schemas.microsoft.com/office/drawing/2014/main" id="{3F7D7858-0CE7-D640-BA6A-A5B07227CB3D}"/>
              </a:ext>
            </a:extLst>
          </p:cNvPr>
          <p:cNvSpPr/>
          <p:nvPr/>
        </p:nvSpPr>
        <p:spPr>
          <a:xfrm>
            <a:off x="6864350" y="470564"/>
            <a:ext cx="4200368" cy="916491"/>
          </a:xfrm>
          <a:prstGeom prst="rect">
            <a:avLst/>
          </a:prstGeom>
          <a:solidFill>
            <a:srgbClr val="00AEC7">
              <a:alpha val="175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1FCAD9E0-6D45-EE25-0CEF-30EB6118FD52}"/>
              </a:ext>
            </a:extLst>
          </p:cNvPr>
          <p:cNvSpPr txBox="1"/>
          <p:nvPr/>
        </p:nvSpPr>
        <p:spPr>
          <a:xfrm>
            <a:off x="7572314" y="395198"/>
            <a:ext cx="2701901"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indent="0" algn="ctr" defTabSz="1066800">
              <a:lnSpc>
                <a:spcPct val="110000"/>
              </a:lnSpc>
              <a:spcBef>
                <a:spcPct val="0"/>
              </a:spcBef>
              <a:spcAft>
                <a:spcPct val="35000"/>
              </a:spcAft>
              <a:buNone/>
            </a:pPr>
            <a:r>
              <a:rPr lang="en-US" sz="2000" dirty="0">
                <a:solidFill>
                  <a:srgbClr val="00AEC7"/>
                </a:solidFill>
                <a:latin typeface="+mj-lt"/>
                <a:cs typeface="Calibri" panose="020F0502020204030204" pitchFamily="34" charset="0"/>
              </a:rPr>
              <a:t>Nuestra red</a:t>
            </a:r>
          </a:p>
        </p:txBody>
      </p:sp>
    </p:spTree>
    <p:extLst>
      <p:ext uri="{BB962C8B-B14F-4D97-AF65-F5344CB8AC3E}">
        <p14:creationId xmlns:p14="http://schemas.microsoft.com/office/powerpoint/2010/main" val="494783330"/>
      </p:ext>
    </p:extLst>
  </p:cSld>
  <p:clrMapOvr>
    <a:masterClrMapping/>
  </p:clrMapOvr>
  <mc:AlternateContent xmlns:mc="http://schemas.openxmlformats.org/markup-compatibility/2006" xmlns:p14="http://schemas.microsoft.com/office/powerpoint/2010/main">
    <mc:Choice Requires="p14">
      <p:transition spd="slow" p14:dur="2000" advTm="7896"/>
    </mc:Choice>
    <mc:Fallback xmlns="">
      <p:transition spd="slow" advTm="789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24427A-9F58-5135-495F-537381BD380C}"/>
              </a:ext>
            </a:extLst>
          </p:cNvPr>
          <p:cNvSpPr/>
          <p:nvPr/>
        </p:nvSpPr>
        <p:spPr>
          <a:xfrm>
            <a:off x="-145774" y="-106016"/>
            <a:ext cx="12600666" cy="3136600"/>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rectangle, screenshot, square, picture frame&#10;&#10;Description automatically generated">
            <a:extLst>
              <a:ext uri="{FF2B5EF4-FFF2-40B4-BE49-F238E27FC236}">
                <a16:creationId xmlns:a16="http://schemas.microsoft.com/office/drawing/2014/main" id="{93E8303F-6A34-74F0-11A3-545F8E71B6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2349" y="1097279"/>
            <a:ext cx="9601202" cy="5760721"/>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FED1D5E4-A8F1-3235-721A-639562D1A2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0360" y="6132310"/>
            <a:ext cx="2504532" cy="989834"/>
          </a:xfrm>
          <a:prstGeom prst="rect">
            <a:avLst/>
          </a:prstGeom>
        </p:spPr>
      </p:pic>
      <p:sp>
        <p:nvSpPr>
          <p:cNvPr id="4" name="Title 2">
            <a:extLst>
              <a:ext uri="{FF2B5EF4-FFF2-40B4-BE49-F238E27FC236}">
                <a16:creationId xmlns:a16="http://schemas.microsoft.com/office/drawing/2014/main" id="{AE8BF53A-4019-96FD-825D-D75ECDE3ADC3}"/>
              </a:ext>
            </a:extLst>
          </p:cNvPr>
          <p:cNvSpPr txBox="1">
            <a:spLocks/>
          </p:cNvSpPr>
          <p:nvPr/>
        </p:nvSpPr>
        <p:spPr>
          <a:xfrm>
            <a:off x="297298" y="257843"/>
            <a:ext cx="11479066"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chemeClr val="bg1"/>
                </a:solidFill>
                <a:cs typeface="Calibri" panose="020F0502020204030204" pitchFamily="34" charset="0"/>
              </a:rPr>
              <a:t>La conexión de la salud oral a la salud en general </a:t>
            </a:r>
          </a:p>
        </p:txBody>
      </p:sp>
      <p:pic>
        <p:nvPicPr>
          <p:cNvPr id="12" name="Picture 11">
            <a:extLst>
              <a:ext uri="{FF2B5EF4-FFF2-40B4-BE49-F238E27FC236}">
                <a16:creationId xmlns:a16="http://schemas.microsoft.com/office/drawing/2014/main" id="{84721282-6BA2-FE36-D58A-CBE2483B0372}"/>
              </a:ext>
            </a:extLst>
          </p:cNvPr>
          <p:cNvPicPr>
            <a:picLocks noChangeAspect="1"/>
          </p:cNvPicPr>
          <p:nvPr/>
        </p:nvPicPr>
        <p:blipFill>
          <a:blip r:embed="rId5"/>
          <a:stretch>
            <a:fillRect/>
          </a:stretch>
        </p:blipFill>
        <p:spPr>
          <a:xfrm>
            <a:off x="3986841" y="2815507"/>
            <a:ext cx="4218317" cy="2324264"/>
          </a:xfrm>
          <a:prstGeom prst="rect">
            <a:avLst/>
          </a:prstGeom>
        </p:spPr>
      </p:pic>
      <p:pic>
        <p:nvPicPr>
          <p:cNvPr id="8" name="Picture 7" descr="A grey play button in a circle&#10;&#10;Description automatically generated with low confidence">
            <a:hlinkClick r:id="rId6"/>
            <a:extLst>
              <a:ext uri="{FF2B5EF4-FFF2-40B4-BE49-F238E27FC236}">
                <a16:creationId xmlns:a16="http://schemas.microsoft.com/office/drawing/2014/main" id="{DE1A1BCF-3F83-2A0B-2B3A-43ACECB19D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1391" y="3407664"/>
            <a:ext cx="2103118" cy="1316736"/>
          </a:xfrm>
          <a:prstGeom prst="rect">
            <a:avLst/>
          </a:prstGeom>
        </p:spPr>
      </p:pic>
    </p:spTree>
    <p:extLst>
      <p:ext uri="{BB962C8B-B14F-4D97-AF65-F5344CB8AC3E}">
        <p14:creationId xmlns:p14="http://schemas.microsoft.com/office/powerpoint/2010/main" val="1799467776"/>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sp>
        <p:nvSpPr>
          <p:cNvPr id="10" name="TextBox 9"/>
          <p:cNvSpPr txBox="1"/>
          <p:nvPr/>
        </p:nvSpPr>
        <p:spPr>
          <a:xfrm>
            <a:off x="2931165" y="3040708"/>
            <a:ext cx="6787792" cy="646331"/>
          </a:xfrm>
          <a:prstGeom prst="rect">
            <a:avLst/>
          </a:prstGeom>
          <a:noFill/>
        </p:spPr>
        <p:txBody>
          <a:bodyPr wrap="square" rtlCol="0">
            <a:spAutoFit/>
          </a:bodyPr>
          <a:lstStyle/>
          <a:p>
            <a:pPr>
              <a:buClr>
                <a:srgbClr val="299D37"/>
              </a:buClr>
            </a:pPr>
            <a:r>
              <a:rPr lang="es-ES_tradnl" dirty="0">
                <a:solidFill>
                  <a:schemeClr val="tx1">
                    <a:lumMod val="75000"/>
                    <a:lumOff val="25000"/>
                  </a:schemeClr>
                </a:solidFill>
                <a:latin typeface="+mj-lt"/>
                <a:cs typeface="Calibri" panose="020F0502020204030204" pitchFamily="34" charset="0"/>
              </a:rPr>
              <a:t>La boca puede ayudar a detectar y servir como aviso temprano para más de </a:t>
            </a:r>
            <a:r>
              <a:rPr lang="es-ES_tradnl" dirty="0">
                <a:solidFill>
                  <a:srgbClr val="009CB1"/>
                </a:solidFill>
                <a:latin typeface="+mj-lt"/>
                <a:cs typeface="Calibri" panose="020F0502020204030204" pitchFamily="34" charset="0"/>
              </a:rPr>
              <a:t>120 enfermedades.</a:t>
            </a:r>
            <a:endParaRPr lang="es-ES_tradnl" dirty="0">
              <a:solidFill>
                <a:schemeClr val="tx1">
                  <a:lumMod val="75000"/>
                  <a:lumOff val="25000"/>
                </a:schemeClr>
              </a:solidFill>
              <a:latin typeface="+mj-lt"/>
              <a:cs typeface="Calibri" panose="020F0502020204030204" pitchFamily="34" charset="0"/>
            </a:endParaRPr>
          </a:p>
        </p:txBody>
      </p:sp>
      <p:pic>
        <p:nvPicPr>
          <p:cNvPr id="11" name="Picture 10" descr="Retainer Option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0257" y="4100929"/>
            <a:ext cx="814589" cy="651671"/>
          </a:xfrm>
          <a:prstGeom prst="rect">
            <a:avLst/>
          </a:prstGeom>
        </p:spPr>
      </p:pic>
      <p:sp>
        <p:nvSpPr>
          <p:cNvPr id="12" name="TextBox 11"/>
          <p:cNvSpPr txBox="1"/>
          <p:nvPr/>
        </p:nvSpPr>
        <p:spPr>
          <a:xfrm>
            <a:off x="2931165" y="4181826"/>
            <a:ext cx="6794583" cy="369332"/>
          </a:xfrm>
          <a:prstGeom prst="rect">
            <a:avLst/>
          </a:prstGeom>
          <a:noFill/>
        </p:spPr>
        <p:txBody>
          <a:bodyPr wrap="square" rtlCol="0">
            <a:spAutoFit/>
          </a:bodyPr>
          <a:lstStyle/>
          <a:p>
            <a:pPr>
              <a:buClr>
                <a:srgbClr val="299D37"/>
              </a:buClr>
            </a:pPr>
            <a:r>
              <a:rPr lang="es-ES_tradnl" dirty="0">
                <a:solidFill>
                  <a:schemeClr val="tx1">
                    <a:lumMod val="75000"/>
                    <a:lumOff val="25000"/>
                  </a:schemeClr>
                </a:solidFill>
                <a:latin typeface="+mj-lt"/>
                <a:cs typeface="Calibri" panose="020F0502020204030204" pitchFamily="34" charset="0"/>
              </a:rPr>
              <a:t>Las caries dentales es la enfermedad crónica infantil </a:t>
            </a:r>
            <a:r>
              <a:rPr lang="es-ES_tradnl" dirty="0">
                <a:solidFill>
                  <a:srgbClr val="32A03E"/>
                </a:solidFill>
                <a:latin typeface="+mj-lt"/>
                <a:cs typeface="Calibri" panose="020F0502020204030204" pitchFamily="34" charset="0"/>
              </a:rPr>
              <a:t>más común.</a:t>
            </a:r>
            <a:r>
              <a:rPr lang="es-ES_tradnl" dirty="0">
                <a:solidFill>
                  <a:schemeClr val="tx1">
                    <a:lumMod val="75000"/>
                    <a:lumOff val="25000"/>
                  </a:schemeClr>
                </a:solidFill>
                <a:latin typeface="+mj-lt"/>
                <a:cs typeface="Calibri" panose="020F0502020204030204" pitchFamily="34" charset="0"/>
              </a:rPr>
              <a:t> </a:t>
            </a:r>
          </a:p>
        </p:txBody>
      </p:sp>
      <p:sp>
        <p:nvSpPr>
          <p:cNvPr id="13" name="TextBox 12"/>
          <p:cNvSpPr txBox="1"/>
          <p:nvPr/>
        </p:nvSpPr>
        <p:spPr>
          <a:xfrm>
            <a:off x="2931165" y="5173644"/>
            <a:ext cx="6794583" cy="646331"/>
          </a:xfrm>
          <a:prstGeom prst="rect">
            <a:avLst/>
          </a:prstGeom>
          <a:noFill/>
        </p:spPr>
        <p:txBody>
          <a:bodyPr wrap="square" rtlCol="0">
            <a:spAutoFit/>
          </a:bodyPr>
          <a:lstStyle/>
          <a:p>
            <a:pPr>
              <a:buClr>
                <a:srgbClr val="299D37"/>
              </a:buClr>
            </a:pPr>
            <a:r>
              <a:rPr lang="es-ES_tradnl" dirty="0">
                <a:solidFill>
                  <a:schemeClr val="tx1">
                    <a:lumMod val="75000"/>
                    <a:lumOff val="25000"/>
                  </a:schemeClr>
                </a:solidFill>
                <a:latin typeface="+mj-lt"/>
                <a:cs typeface="Calibri" panose="020F0502020204030204" pitchFamily="34" charset="0"/>
              </a:rPr>
              <a:t>Más de la </a:t>
            </a:r>
            <a:r>
              <a:rPr lang="es-ES_tradnl" dirty="0">
                <a:solidFill>
                  <a:srgbClr val="2F1E67"/>
                </a:solidFill>
                <a:latin typeface="+mj-lt"/>
                <a:cs typeface="Calibri" panose="020F0502020204030204" pitchFamily="34" charset="0"/>
              </a:rPr>
              <a:t>mitad de los niños</a:t>
            </a:r>
            <a:r>
              <a:rPr lang="es-ES_tradnl" dirty="0">
                <a:solidFill>
                  <a:schemeClr val="tx1">
                    <a:lumMod val="75000"/>
                    <a:lumOff val="25000"/>
                  </a:schemeClr>
                </a:solidFill>
                <a:latin typeface="+mj-lt"/>
                <a:cs typeface="Calibri" panose="020F0502020204030204" pitchFamily="34" charset="0"/>
              </a:rPr>
              <a:t> en Estados Unidos de 5 a 9 años tienen por lo menos una carie o un relleno.</a:t>
            </a:r>
          </a:p>
        </p:txBody>
      </p:sp>
      <p:sp>
        <p:nvSpPr>
          <p:cNvPr id="14" name="TextBox 13"/>
          <p:cNvSpPr txBox="1"/>
          <p:nvPr/>
        </p:nvSpPr>
        <p:spPr>
          <a:xfrm>
            <a:off x="2931165" y="1945496"/>
            <a:ext cx="7129818" cy="646331"/>
          </a:xfrm>
          <a:prstGeom prst="rect">
            <a:avLst/>
          </a:prstGeom>
          <a:noFill/>
        </p:spPr>
        <p:txBody>
          <a:bodyPr wrap="square" rtlCol="0">
            <a:spAutoFit/>
          </a:bodyPr>
          <a:lstStyle/>
          <a:p>
            <a:pPr>
              <a:buClr>
                <a:srgbClr val="299D37"/>
              </a:buClr>
            </a:pPr>
            <a:r>
              <a:rPr lang="es-ES_tradnl" dirty="0">
                <a:solidFill>
                  <a:srgbClr val="CE4627"/>
                </a:solidFill>
                <a:latin typeface="+mj-lt"/>
                <a:cs typeface="Calibri" panose="020F0502020204030204" pitchFamily="34" charset="0"/>
              </a:rPr>
              <a:t>Una de cada dos personas </a:t>
            </a:r>
            <a:r>
              <a:rPr lang="es-ES_tradnl" dirty="0">
                <a:solidFill>
                  <a:srgbClr val="404040"/>
                </a:solidFill>
                <a:latin typeface="+mj-lt"/>
                <a:cs typeface="Calibri" panose="020F0502020204030204" pitchFamily="34" charset="0"/>
              </a:rPr>
              <a:t>adultas mayores de 30 años en el país, sufren de enfermedad en las encias. </a:t>
            </a:r>
          </a:p>
        </p:txBody>
      </p:sp>
      <p:pic>
        <p:nvPicPr>
          <p:cNvPr id="15" name="Picture 14" descr="Bad Breath Orang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9792" y="1798963"/>
            <a:ext cx="835518" cy="813816"/>
          </a:xfrm>
          <a:prstGeom prst="rect">
            <a:avLst/>
          </a:prstGeom>
        </p:spPr>
      </p:pic>
      <p:pic>
        <p:nvPicPr>
          <p:cNvPr id="16" name="Picture 15" descr="Oral Cance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76956" y="2980485"/>
            <a:ext cx="821191" cy="722376"/>
          </a:xfrm>
          <a:prstGeom prst="rect">
            <a:avLst/>
          </a:prstGeom>
        </p:spPr>
      </p:pic>
      <p:pic>
        <p:nvPicPr>
          <p:cNvPr id="17" name="Picture 16" descr="Cavity_purpl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8830" y="5083593"/>
            <a:ext cx="657443" cy="833658"/>
          </a:xfrm>
          <a:prstGeom prst="rect">
            <a:avLst/>
          </a:prstGeom>
        </p:spPr>
      </p:pic>
      <p:sp>
        <p:nvSpPr>
          <p:cNvPr id="18" name="TextBox 17">
            <a:extLst>
              <a:ext uri="{FF2B5EF4-FFF2-40B4-BE49-F238E27FC236}">
                <a16:creationId xmlns:a16="http://schemas.microsoft.com/office/drawing/2014/main" id="{8F84CA25-C601-4893-8418-D019A7686067}"/>
              </a:ext>
            </a:extLst>
          </p:cNvPr>
          <p:cNvSpPr txBox="1"/>
          <p:nvPr/>
        </p:nvSpPr>
        <p:spPr>
          <a:xfrm>
            <a:off x="1661058" y="6480818"/>
            <a:ext cx="373801" cy="276999"/>
          </a:xfrm>
          <a:prstGeom prst="rect">
            <a:avLst/>
          </a:prstGeom>
          <a:noFill/>
        </p:spPr>
        <p:txBody>
          <a:bodyPr wrap="square" rtlCol="0">
            <a:spAutoFit/>
          </a:bodyPr>
          <a:lstStyle/>
          <a:p>
            <a:fld id="{CC0426C6-46E8-564A-82B6-DA9306E7BF28}" type="slidenum">
              <a:rPr lang="en-US" sz="1200">
                <a:solidFill>
                  <a:schemeClr val="bg1"/>
                </a:solidFill>
                <a:latin typeface="Calibri Light"/>
                <a:cs typeface="Calibri Light"/>
              </a:rPr>
              <a:t>21</a:t>
            </a:fld>
            <a:endParaRPr lang="en-US" sz="1200" dirty="0">
              <a:solidFill>
                <a:schemeClr val="bg1"/>
              </a:solidFill>
              <a:latin typeface="Calibri Light"/>
              <a:cs typeface="Calibri Light"/>
            </a:endParaRPr>
          </a:p>
        </p:txBody>
      </p:sp>
      <p:pic>
        <p:nvPicPr>
          <p:cNvPr id="2" name="Picture 1" descr="A green rectangle with white text&#10;&#10;Description automatically generated">
            <a:extLst>
              <a:ext uri="{FF2B5EF4-FFF2-40B4-BE49-F238E27FC236}">
                <a16:creationId xmlns:a16="http://schemas.microsoft.com/office/drawing/2014/main" id="{082510EF-AC58-ADD8-3B69-294051B24D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52084" y="6134929"/>
            <a:ext cx="2504532" cy="989834"/>
          </a:xfrm>
          <a:prstGeom prst="rect">
            <a:avLst/>
          </a:prstGeom>
        </p:spPr>
      </p:pic>
      <p:sp>
        <p:nvSpPr>
          <p:cNvPr id="3" name="TextBox 2">
            <a:extLst>
              <a:ext uri="{FF2B5EF4-FFF2-40B4-BE49-F238E27FC236}">
                <a16:creationId xmlns:a16="http://schemas.microsoft.com/office/drawing/2014/main" id="{79F70CA8-35E6-3D31-23D4-DB72CF51BA9E}"/>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tx1">
                    <a:lumMod val="65000"/>
                    <a:lumOff val="35000"/>
                  </a:schemeClr>
                </a:solidFill>
                <a:latin typeface="+mj-lt"/>
                <a:cs typeface="Calibri Light" panose="020F0302020204030204" pitchFamily="34" charset="0"/>
              </a:rPr>
              <a:t>La prevención mantiene tu sonrisa brillante y tu cuerpo saludable</a:t>
            </a:r>
          </a:p>
        </p:txBody>
      </p:sp>
      <p:sp>
        <p:nvSpPr>
          <p:cNvPr id="5" name="Title 2">
            <a:extLst>
              <a:ext uri="{FF2B5EF4-FFF2-40B4-BE49-F238E27FC236}">
                <a16:creationId xmlns:a16="http://schemas.microsoft.com/office/drawing/2014/main" id="{C3976FC2-506F-6894-AA3D-4146EB33B05D}"/>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Datos acerca de la salud oral</a:t>
            </a:r>
          </a:p>
        </p:txBody>
      </p:sp>
    </p:spTree>
    <p:extLst>
      <p:ext uri="{BB962C8B-B14F-4D97-AF65-F5344CB8AC3E}">
        <p14:creationId xmlns:p14="http://schemas.microsoft.com/office/powerpoint/2010/main" val="415688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EF707C-5586-4787-88E7-4694F7E33AB4}"/>
              </a:ext>
            </a:extLst>
          </p:cNvPr>
          <p:cNvSpPr txBox="1"/>
          <p:nvPr/>
        </p:nvSpPr>
        <p:spPr>
          <a:xfrm>
            <a:off x="1661058" y="6480818"/>
            <a:ext cx="373801" cy="276999"/>
          </a:xfrm>
          <a:prstGeom prst="rect">
            <a:avLst/>
          </a:prstGeom>
          <a:noFill/>
        </p:spPr>
        <p:txBody>
          <a:bodyPr wrap="square" rtlCol="0">
            <a:spAutoFit/>
          </a:bodyPr>
          <a:lstStyle/>
          <a:p>
            <a:fld id="{CC0426C6-46E8-564A-82B6-DA9306E7BF28}" type="slidenum">
              <a:rPr lang="es-ES_tradnl" sz="1200" smtClean="0">
                <a:solidFill>
                  <a:schemeClr val="bg1"/>
                </a:solidFill>
                <a:latin typeface="Calibri Light"/>
                <a:cs typeface="Calibri Light"/>
              </a:rPr>
              <a:t>22</a:t>
            </a:fld>
            <a:endParaRPr lang="es-ES_tradnl" sz="1200" dirty="0">
              <a:solidFill>
                <a:schemeClr val="bg1"/>
              </a:solidFill>
              <a:latin typeface="Calibri Light"/>
              <a:cs typeface="Calibri Light"/>
            </a:endParaRPr>
          </a:p>
        </p:txBody>
      </p:sp>
      <p:sp>
        <p:nvSpPr>
          <p:cNvPr id="3" name="TextBox 2"/>
          <p:cNvSpPr txBox="1"/>
          <p:nvPr/>
        </p:nvSpPr>
        <p:spPr>
          <a:xfrm>
            <a:off x="853110" y="1679244"/>
            <a:ext cx="5118272" cy="4308872"/>
          </a:xfrm>
          <a:prstGeom prst="rect">
            <a:avLst/>
          </a:prstGeom>
          <a:noFill/>
          <a:ln>
            <a:noFill/>
          </a:ln>
        </p:spPr>
        <p:txBody>
          <a:bodyPr wrap="square" rtlCol="0">
            <a:spAutoFit/>
          </a:bodyPr>
          <a:lstStyle/>
          <a:p>
            <a:pPr>
              <a:buClr>
                <a:srgbClr val="299D37"/>
              </a:buClr>
            </a:pPr>
            <a:r>
              <a:rPr lang="es-ES_tradnl" dirty="0">
                <a:solidFill>
                  <a:schemeClr val="tx1">
                    <a:lumMod val="75000"/>
                    <a:lumOff val="25000"/>
                  </a:schemeClr>
                </a:solidFill>
                <a:latin typeface="+mj-lt"/>
                <a:cs typeface="Calibri" panose="020F0502020204030204" pitchFamily="34" charset="0"/>
              </a:rPr>
              <a:t>¿Qué significa vivir sanamente? Comer saludable, mover tu cuerpo y bastante descanso forman parte de vivir una vida sana, aunque otros hábitos incluyen:</a:t>
            </a:r>
          </a:p>
          <a:p>
            <a:pPr marL="285750" indent="-285750">
              <a:buClr>
                <a:srgbClr val="299D37"/>
              </a:buClr>
              <a:buFont typeface="Arial"/>
              <a:buChar char="•"/>
            </a:pPr>
            <a:endParaRPr lang="es-ES_tradnl" dirty="0">
              <a:solidFill>
                <a:schemeClr val="tx1">
                  <a:lumMod val="75000"/>
                  <a:lumOff val="25000"/>
                </a:schemeClr>
              </a:solidFill>
              <a:latin typeface="+mj-lt"/>
              <a:cs typeface="Calibri" panose="020F0502020204030204" pitchFamily="34" charset="0"/>
            </a:endParaRPr>
          </a:p>
          <a:p>
            <a:pPr marL="742950" lvl="1" indent="-285750">
              <a:buClr>
                <a:schemeClr val="tx1"/>
              </a:buClr>
              <a:buFont typeface="Arial" panose="020B0604020202020204" pitchFamily="34" charset="0"/>
              <a:buChar char="•"/>
            </a:pPr>
            <a:r>
              <a:rPr lang="es-ES_tradnl" dirty="0">
                <a:solidFill>
                  <a:schemeClr val="tx1">
                    <a:lumMod val="75000"/>
                    <a:lumOff val="25000"/>
                  </a:schemeClr>
                </a:solidFill>
                <a:latin typeface="+mj-lt"/>
                <a:cs typeface="Calibri" panose="020F0502020204030204" pitchFamily="34" charset="0"/>
              </a:rPr>
              <a:t>Visitar al dentista regularmente</a:t>
            </a:r>
          </a:p>
          <a:p>
            <a:pPr marL="742950" lvl="1" indent="-285750">
              <a:buClr>
                <a:schemeClr val="tx1"/>
              </a:buClr>
              <a:buFont typeface="Arial"/>
              <a:buChar char="•"/>
            </a:pPr>
            <a:endParaRPr lang="es-ES_tradnl" dirty="0">
              <a:solidFill>
                <a:schemeClr val="tx1">
                  <a:lumMod val="75000"/>
                  <a:lumOff val="25000"/>
                </a:schemeClr>
              </a:solidFill>
              <a:latin typeface="+mj-lt"/>
              <a:cs typeface="Calibri" panose="020F0502020204030204" pitchFamily="34" charset="0"/>
            </a:endParaRPr>
          </a:p>
          <a:p>
            <a:pPr marL="742950" lvl="1" indent="-285750">
              <a:buClr>
                <a:schemeClr val="tx1"/>
              </a:buClr>
              <a:buFont typeface="Arial" panose="020B0604020202020204" pitchFamily="34" charset="0"/>
              <a:buChar char="•"/>
            </a:pPr>
            <a:r>
              <a:rPr lang="es-ES_tradnl" dirty="0">
                <a:solidFill>
                  <a:schemeClr val="tx1">
                    <a:lumMod val="75000"/>
                    <a:lumOff val="25000"/>
                  </a:schemeClr>
                </a:solidFill>
                <a:latin typeface="+mj-lt"/>
                <a:cs typeface="Calibri" panose="020F0502020204030204" pitchFamily="34" charset="0"/>
              </a:rPr>
              <a:t>Cepillar y usar hilo dental por lo menos dos veces al día</a:t>
            </a:r>
          </a:p>
          <a:p>
            <a:pPr marL="742950" lvl="1" indent="-285750">
              <a:buClr>
                <a:schemeClr val="tx1"/>
              </a:buClr>
              <a:buFont typeface="Arial" panose="020B0604020202020204" pitchFamily="34" charset="0"/>
              <a:buChar char="•"/>
            </a:pPr>
            <a:endParaRPr lang="es-ES_tradnl" dirty="0">
              <a:solidFill>
                <a:schemeClr val="tx1">
                  <a:lumMod val="75000"/>
                  <a:lumOff val="25000"/>
                </a:schemeClr>
              </a:solidFill>
              <a:latin typeface="+mj-lt"/>
              <a:cs typeface="Calibri" panose="020F0502020204030204" pitchFamily="34" charset="0"/>
            </a:endParaRPr>
          </a:p>
          <a:p>
            <a:pPr marL="742950" lvl="1" indent="-285750">
              <a:buClr>
                <a:schemeClr val="tx1"/>
              </a:buClr>
              <a:buFont typeface="Arial" panose="020B0604020202020204" pitchFamily="34" charset="0"/>
              <a:buChar char="•"/>
            </a:pPr>
            <a:r>
              <a:rPr lang="es-ES_tradnl" dirty="0">
                <a:solidFill>
                  <a:schemeClr val="tx1">
                    <a:lumMod val="75000"/>
                    <a:lumOff val="25000"/>
                  </a:schemeClr>
                </a:solidFill>
                <a:latin typeface="+mj-lt"/>
                <a:cs typeface="Calibri" panose="020F0502020204030204" pitchFamily="34" charset="0"/>
              </a:rPr>
              <a:t>Escoger comida nutritiva </a:t>
            </a:r>
          </a:p>
          <a:p>
            <a:pPr marL="742950" lvl="1" indent="-285750">
              <a:buClr>
                <a:schemeClr val="tx1"/>
              </a:buClr>
              <a:buFont typeface="Arial" panose="020B0604020202020204" pitchFamily="34" charset="0"/>
              <a:buChar char="•"/>
            </a:pPr>
            <a:endParaRPr lang="es-ES_tradnl" dirty="0">
              <a:solidFill>
                <a:schemeClr val="tx1">
                  <a:lumMod val="75000"/>
                  <a:lumOff val="25000"/>
                </a:schemeClr>
              </a:solidFill>
              <a:latin typeface="+mj-lt"/>
              <a:cs typeface="Calibri" panose="020F0502020204030204" pitchFamily="34" charset="0"/>
            </a:endParaRPr>
          </a:p>
          <a:p>
            <a:pPr marL="742950" lvl="1" indent="-285750">
              <a:buClr>
                <a:schemeClr val="tx1"/>
              </a:buClr>
              <a:buFont typeface="Arial" panose="020B0604020202020204" pitchFamily="34" charset="0"/>
              <a:buChar char="•"/>
            </a:pPr>
            <a:r>
              <a:rPr lang="es-ES_tradnl" dirty="0">
                <a:solidFill>
                  <a:schemeClr val="tx1">
                    <a:lumMod val="75000"/>
                    <a:lumOff val="25000"/>
                  </a:schemeClr>
                </a:solidFill>
                <a:latin typeface="+mj-lt"/>
                <a:cs typeface="Calibri" panose="020F0502020204030204" pitchFamily="34" charset="0"/>
              </a:rPr>
              <a:t>Hablar acerca de tus condiciones médicas con tu dentista</a:t>
            </a:r>
          </a:p>
          <a:p>
            <a:pPr>
              <a:buClr>
                <a:srgbClr val="299D37"/>
              </a:buClr>
            </a:pPr>
            <a:endParaRPr lang="es-ES_tradnl" sz="2000" dirty="0">
              <a:solidFill>
                <a:schemeClr val="tx1">
                  <a:lumMod val="75000"/>
                  <a:lumOff val="25000"/>
                </a:schemeClr>
              </a:solidFill>
              <a:latin typeface="+mj-lt"/>
              <a:cs typeface="Calibri" panose="020F0502020204030204" pitchFamily="34" charset="0"/>
            </a:endParaRPr>
          </a:p>
          <a:p>
            <a:pPr>
              <a:buClr>
                <a:srgbClr val="299D37"/>
              </a:buClr>
            </a:pPr>
            <a:endParaRPr lang="es-ES_tradnl" sz="2000" dirty="0">
              <a:solidFill>
                <a:schemeClr val="tx1">
                  <a:lumMod val="75000"/>
                  <a:lumOff val="25000"/>
                </a:schemeClr>
              </a:solidFill>
              <a:latin typeface="+mj-lt"/>
              <a:cs typeface="Calibri Light"/>
            </a:endParaRPr>
          </a:p>
        </p:txBody>
      </p:sp>
      <p:pic>
        <p:nvPicPr>
          <p:cNvPr id="2" name="Picture 1" descr="A green rectangle with white text&#10;&#10;Description automatically generated">
            <a:extLst>
              <a:ext uri="{FF2B5EF4-FFF2-40B4-BE49-F238E27FC236}">
                <a16:creationId xmlns:a16="http://schemas.microsoft.com/office/drawing/2014/main" id="{3F159FC3-57EE-2974-DA21-AE72732C98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1572" y="6138070"/>
            <a:ext cx="2504532" cy="989834"/>
          </a:xfrm>
          <a:prstGeom prst="rect">
            <a:avLst/>
          </a:prstGeom>
        </p:spPr>
      </p:pic>
      <p:pic>
        <p:nvPicPr>
          <p:cNvPr id="16" name="Picture 15" descr="A picture containing person, wall, clothing, furniture&#10;&#10;Description automatically generated">
            <a:extLst>
              <a:ext uri="{FF2B5EF4-FFF2-40B4-BE49-F238E27FC236}">
                <a16:creationId xmlns:a16="http://schemas.microsoft.com/office/drawing/2014/main" id="{959B252F-6A2C-6074-FABA-20076B2E92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5667" y="1914715"/>
            <a:ext cx="5406066" cy="3604044"/>
          </a:xfrm>
          <a:prstGeom prst="rect">
            <a:avLst/>
          </a:prstGeom>
        </p:spPr>
      </p:pic>
      <p:sp>
        <p:nvSpPr>
          <p:cNvPr id="4" name="TextBox 3">
            <a:extLst>
              <a:ext uri="{FF2B5EF4-FFF2-40B4-BE49-F238E27FC236}">
                <a16:creationId xmlns:a16="http://schemas.microsoft.com/office/drawing/2014/main" id="{6CF80898-2928-2ECC-BE6E-A9463F18FF90}"/>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tx1">
                    <a:lumMod val="65000"/>
                    <a:lumOff val="35000"/>
                  </a:schemeClr>
                </a:solidFill>
                <a:latin typeface="+mj-lt"/>
                <a:cs typeface="Calibri Light" panose="020F0302020204030204" pitchFamily="34" charset="0"/>
              </a:rPr>
              <a:t>Los hábitos sanos llevan a sonrisas saludables</a:t>
            </a:r>
          </a:p>
        </p:txBody>
      </p:sp>
      <p:sp>
        <p:nvSpPr>
          <p:cNvPr id="5" name="Title 2">
            <a:extLst>
              <a:ext uri="{FF2B5EF4-FFF2-40B4-BE49-F238E27FC236}">
                <a16:creationId xmlns:a16="http://schemas.microsoft.com/office/drawing/2014/main" id="{76E613D7-73DF-B12A-7C88-2DCDA54F9752}"/>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Vida sana</a:t>
            </a:r>
          </a:p>
        </p:txBody>
      </p:sp>
    </p:spTree>
    <p:extLst>
      <p:ext uri="{BB962C8B-B14F-4D97-AF65-F5344CB8AC3E}">
        <p14:creationId xmlns:p14="http://schemas.microsoft.com/office/powerpoint/2010/main" val="1945270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8407E40C-481E-B129-EEEE-C42B695FB4C3}"/>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dirty="0"/>
          </a:p>
        </p:txBody>
      </p:sp>
      <p:pic>
        <p:nvPicPr>
          <p:cNvPr id="2" name="object 2"/>
          <p:cNvPicPr/>
          <p:nvPr/>
        </p:nvPicPr>
        <p:blipFill>
          <a:blip r:embed="rId3" cstate="print"/>
          <a:stretch>
            <a:fillRect/>
          </a:stretch>
        </p:blipFill>
        <p:spPr>
          <a:xfrm>
            <a:off x="2406153" y="463156"/>
            <a:ext cx="2274012" cy="1863027"/>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dirty="0"/>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dirty="0"/>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386271" y="3551515"/>
            <a:ext cx="6864350" cy="1502976"/>
          </a:xfrm>
          <a:prstGeom prst="rect">
            <a:avLst/>
          </a:prstGeom>
        </p:spPr>
        <p:txBody>
          <a:bodyPr vert="horz" wrap="square" lIns="0" tIns="12700" rIns="0" bIns="0" rtlCol="0">
            <a:spAutoFit/>
          </a:bodyPr>
          <a:lstStyle/>
          <a:p>
            <a:pPr marL="12700">
              <a:lnSpc>
                <a:spcPct val="100000"/>
              </a:lnSpc>
              <a:spcBef>
                <a:spcPts val="100"/>
              </a:spcBef>
            </a:pPr>
            <a:r>
              <a:rPr lang="es-ES_tradnl" sz="4800" dirty="0">
                <a:solidFill>
                  <a:srgbClr val="2CAF35"/>
                </a:solidFill>
                <a:latin typeface="+mj-lt"/>
                <a:cs typeface="Calibri" panose="020F0502020204030204" pitchFamily="34" charset="0"/>
              </a:rPr>
              <a:t>Usando tus </a:t>
            </a:r>
          </a:p>
          <a:p>
            <a:pPr marL="12700">
              <a:lnSpc>
                <a:spcPct val="100000"/>
              </a:lnSpc>
              <a:spcBef>
                <a:spcPts val="100"/>
              </a:spcBef>
            </a:pPr>
            <a:r>
              <a:rPr lang="es-ES_tradnl" sz="4800" dirty="0">
                <a:solidFill>
                  <a:srgbClr val="2CAF35"/>
                </a:solidFill>
                <a:latin typeface="+mj-lt"/>
                <a:cs typeface="Calibri" panose="020F0502020204030204" pitchFamily="34" charset="0"/>
              </a:rPr>
              <a:t>beneficios</a:t>
            </a:r>
            <a:endParaRPr lang="es-ES_tradnl" sz="4800" dirty="0">
              <a:latin typeface="+mj-lt"/>
              <a:cs typeface="Calibri" panose="020F0502020204030204" pitchFamily="34" charset="0"/>
            </a:endParaRPr>
          </a:p>
        </p:txBody>
      </p:sp>
      <p:sp>
        <p:nvSpPr>
          <p:cNvPr id="8" name="object 8"/>
          <p:cNvSpPr txBox="1"/>
          <p:nvPr/>
        </p:nvSpPr>
        <p:spPr>
          <a:xfrm>
            <a:off x="448772" y="3361540"/>
            <a:ext cx="4231393" cy="1674817"/>
          </a:xfrm>
          <a:prstGeom prst="rect">
            <a:avLst/>
          </a:prstGeom>
        </p:spPr>
        <p:txBody>
          <a:bodyPr vert="horz" wrap="square" lIns="0" tIns="12700" rIns="0" bIns="0" rtlCol="0">
            <a:spAutoFit/>
          </a:bodyPr>
          <a:lstStyle/>
          <a:p>
            <a:pPr marL="12700" marR="5080">
              <a:lnSpc>
                <a:spcPct val="100000"/>
              </a:lnSpc>
              <a:spcBef>
                <a:spcPts val="100"/>
              </a:spcBef>
              <a:tabLst>
                <a:tab pos="1003300" algn="l"/>
                <a:tab pos="1287145" algn="l"/>
                <a:tab pos="1917700" algn="l"/>
                <a:tab pos="2544445" algn="l"/>
              </a:tabLst>
            </a:pPr>
            <a:r>
              <a:rPr lang="es-ES_tradnl" sz="3600" spc="-20" dirty="0">
                <a:solidFill>
                  <a:srgbClr val="FFFFFF"/>
                </a:solidFill>
                <a:latin typeface="+mj-lt"/>
                <a:cs typeface="Calibri" panose="020F0502020204030204" pitchFamily="34" charset="0"/>
              </a:rPr>
              <a:t>Creando sonrisas saludables, una visita al dentista a la vez</a:t>
            </a:r>
            <a:endParaRPr lang="es-ES_tradnl" sz="3600" dirty="0">
              <a:latin typeface="+mj-lt"/>
              <a:cs typeface="Calibri" panose="020F0502020204030204" pitchFamily="34" charset="0"/>
            </a:endParaRPr>
          </a:p>
        </p:txBody>
      </p:sp>
      <p:pic>
        <p:nvPicPr>
          <p:cNvPr id="11" name="Picture 10" descr="A green rectangle with white text&#10;&#10;Description automatically generated">
            <a:extLst>
              <a:ext uri="{FF2B5EF4-FFF2-40B4-BE49-F238E27FC236}">
                <a16:creationId xmlns:a16="http://schemas.microsoft.com/office/drawing/2014/main" id="{A4B8DE4C-8FD0-FF4C-9266-E5AFE3F961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3723" y="6129203"/>
            <a:ext cx="2504532" cy="989834"/>
          </a:xfrm>
          <a:prstGeom prst="rect">
            <a:avLst/>
          </a:prstGeom>
        </p:spPr>
      </p:pic>
    </p:spTree>
    <p:extLst>
      <p:ext uri="{BB962C8B-B14F-4D97-AF65-F5344CB8AC3E}">
        <p14:creationId xmlns:p14="http://schemas.microsoft.com/office/powerpoint/2010/main" val="201533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23592" y="2484422"/>
            <a:ext cx="5474977" cy="2031325"/>
          </a:xfrm>
          <a:prstGeom prst="rect">
            <a:avLst/>
          </a:prstGeom>
          <a:noFill/>
        </p:spPr>
        <p:txBody>
          <a:bodyPr wrap="square" rtlCol="0">
            <a:spAutoFit/>
          </a:bodyPr>
          <a:lstStyle/>
          <a:p>
            <a:pPr marL="342900" indent="-342900">
              <a:buClr>
                <a:srgbClr val="299D37"/>
              </a:buClr>
              <a:buFont typeface="Arial"/>
              <a:buChar char="•"/>
            </a:pPr>
            <a:r>
              <a:rPr lang="es-ES_tradnl" dirty="0">
                <a:solidFill>
                  <a:schemeClr val="tx1">
                    <a:lumMod val="85000"/>
                    <a:lumOff val="15000"/>
                  </a:schemeClr>
                </a:solidFill>
                <a:latin typeface="+mj-lt"/>
                <a:cs typeface="Calibri" panose="020F0502020204030204" pitchFamily="34" charset="0"/>
              </a:rPr>
              <a:t>Busca un dentista (puedes buscar de acuerdo a su red de participación, enfócate en aquellos que sean parte de la PPO para un mejor descuento)</a:t>
            </a:r>
          </a:p>
          <a:p>
            <a:pPr>
              <a:buClr>
                <a:srgbClr val="299D37"/>
              </a:buClr>
            </a:pPr>
            <a:endParaRPr lang="es-ES_tradnl" dirty="0">
              <a:solidFill>
                <a:schemeClr val="tx1">
                  <a:lumMod val="85000"/>
                  <a:lumOff val="15000"/>
                </a:schemeClr>
              </a:solidFill>
              <a:latin typeface="+mj-lt"/>
              <a:cs typeface="Calibri" panose="020F0502020204030204" pitchFamily="34" charset="0"/>
            </a:endParaRPr>
          </a:p>
          <a:p>
            <a:pPr marL="342900" indent="-342900">
              <a:buClr>
                <a:srgbClr val="299D37"/>
              </a:buClr>
              <a:buFont typeface="Arial"/>
              <a:buChar char="•"/>
            </a:pPr>
            <a:r>
              <a:rPr lang="es-ES_tradnl" dirty="0">
                <a:solidFill>
                  <a:schemeClr val="tx1">
                    <a:lumMod val="85000"/>
                    <a:lumOff val="15000"/>
                  </a:schemeClr>
                </a:solidFill>
                <a:latin typeface="+mj-lt"/>
                <a:cs typeface="Calibri" panose="020F0502020204030204" pitchFamily="34" charset="0"/>
              </a:rPr>
              <a:t>Información de salud oral y el bienestar</a:t>
            </a:r>
          </a:p>
          <a:p>
            <a:pPr>
              <a:buClr>
                <a:srgbClr val="299D37"/>
              </a:buClr>
            </a:pPr>
            <a:endParaRPr lang="es-ES_tradnl" dirty="0">
              <a:solidFill>
                <a:schemeClr val="tx1">
                  <a:lumMod val="85000"/>
                  <a:lumOff val="15000"/>
                </a:schemeClr>
              </a:solidFill>
              <a:latin typeface="+mj-lt"/>
              <a:cs typeface="Calibri" panose="020F0502020204030204" pitchFamily="34" charset="0"/>
            </a:endParaRPr>
          </a:p>
          <a:p>
            <a:pPr marL="342900" indent="-342900">
              <a:buClr>
                <a:srgbClr val="299D37"/>
              </a:buClr>
              <a:buFont typeface="Arial"/>
              <a:buChar char="•"/>
            </a:pPr>
            <a:r>
              <a:rPr lang="es-ES_tradnl" dirty="0">
                <a:solidFill>
                  <a:schemeClr val="tx1">
                    <a:lumMod val="85000"/>
                    <a:lumOff val="15000"/>
                  </a:schemeClr>
                </a:solidFill>
                <a:latin typeface="+mj-lt"/>
                <a:cs typeface="Calibri" panose="020F0502020204030204" pitchFamily="34" charset="0"/>
              </a:rPr>
              <a:t>Actualizaciones de beneficios y reclamos</a:t>
            </a:r>
          </a:p>
        </p:txBody>
      </p:sp>
      <p:grpSp>
        <p:nvGrpSpPr>
          <p:cNvPr id="5" name="Group 4">
            <a:extLst>
              <a:ext uri="{FF2B5EF4-FFF2-40B4-BE49-F238E27FC236}">
                <a16:creationId xmlns:a16="http://schemas.microsoft.com/office/drawing/2014/main" id="{66146038-3216-1A76-BD7E-A9DF8993B5E4}"/>
              </a:ext>
            </a:extLst>
          </p:cNvPr>
          <p:cNvGrpSpPr/>
          <p:nvPr/>
        </p:nvGrpSpPr>
        <p:grpSpPr>
          <a:xfrm>
            <a:off x="561930" y="1136309"/>
            <a:ext cx="5539605" cy="5537990"/>
            <a:chOff x="5621721" y="1506302"/>
            <a:chExt cx="4549482" cy="4548156"/>
          </a:xfrm>
        </p:grpSpPr>
        <p:pic>
          <p:nvPicPr>
            <p:cNvPr id="11" name="Picture 10" descr="iStock_000041365642_Fu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1721" y="1506302"/>
              <a:ext cx="4549482" cy="4548156"/>
            </a:xfrm>
            <a:prstGeom prst="rect">
              <a:avLst/>
            </a:prstGeom>
          </p:spPr>
        </p:pic>
        <p:pic>
          <p:nvPicPr>
            <p:cNvPr id="4" name="Picture 3" descr="A group of children smiling&#10;&#10;Description automatically generated with low confidence">
              <a:extLst>
                <a:ext uri="{FF2B5EF4-FFF2-40B4-BE49-F238E27FC236}">
                  <a16:creationId xmlns:a16="http://schemas.microsoft.com/office/drawing/2014/main" id="{570F73C0-5BA9-1240-9BD0-E379268C9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1397" y="2311760"/>
              <a:ext cx="3851684" cy="2192792"/>
            </a:xfrm>
            <a:prstGeom prst="rect">
              <a:avLst/>
            </a:prstGeom>
          </p:spPr>
        </p:pic>
      </p:grpSp>
      <p:pic>
        <p:nvPicPr>
          <p:cNvPr id="6" name="Picture 5" descr="A green rectangle with white text&#10;&#10;Description automatically generated">
            <a:extLst>
              <a:ext uri="{FF2B5EF4-FFF2-40B4-BE49-F238E27FC236}">
                <a16:creationId xmlns:a16="http://schemas.microsoft.com/office/drawing/2014/main" id="{073F5854-A484-C9E6-DABE-E6C5B50467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9135" y="6124920"/>
            <a:ext cx="2504532" cy="989834"/>
          </a:xfrm>
          <a:prstGeom prst="rect">
            <a:avLst/>
          </a:prstGeom>
        </p:spPr>
      </p:pic>
      <p:sp>
        <p:nvSpPr>
          <p:cNvPr id="7" name="TextBox 6">
            <a:extLst>
              <a:ext uri="{FF2B5EF4-FFF2-40B4-BE49-F238E27FC236}">
                <a16:creationId xmlns:a16="http://schemas.microsoft.com/office/drawing/2014/main" id="{30FCEB2E-C22A-5A65-B1E7-12EFE611610E}"/>
              </a:ext>
            </a:extLst>
          </p:cNvPr>
          <p:cNvSpPr txBox="1"/>
          <p:nvPr/>
        </p:nvSpPr>
        <p:spPr>
          <a:xfrm>
            <a:off x="297297" y="902547"/>
            <a:ext cx="9809973" cy="400110"/>
          </a:xfrm>
          <a:prstGeom prst="rect">
            <a:avLst/>
          </a:prstGeom>
          <a:noFill/>
        </p:spPr>
        <p:txBody>
          <a:bodyPr wrap="square" rtlCol="0">
            <a:spAutoFit/>
          </a:bodyPr>
          <a:lstStyle/>
          <a:p>
            <a:r>
              <a:rPr lang="es-ES_tradnl" sz="2000" dirty="0">
                <a:latin typeface="+mj-lt"/>
                <a:cs typeface="Calibri Light" panose="020F0302020204030204" pitchFamily="34" charset="0"/>
              </a:rPr>
              <a:t>Herramientas en línea disponibles 24/7 en www.deltadentalco.com</a:t>
            </a:r>
          </a:p>
        </p:txBody>
      </p:sp>
      <p:sp>
        <p:nvSpPr>
          <p:cNvPr id="8" name="Title 2">
            <a:extLst>
              <a:ext uri="{FF2B5EF4-FFF2-40B4-BE49-F238E27FC236}">
                <a16:creationId xmlns:a16="http://schemas.microsoft.com/office/drawing/2014/main" id="{4B19BE73-1EFA-F3F5-D091-5879F7D282BF}"/>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Toda la información que necesitas</a:t>
            </a:r>
          </a:p>
        </p:txBody>
      </p:sp>
    </p:spTree>
    <p:extLst>
      <p:ext uri="{BB962C8B-B14F-4D97-AF65-F5344CB8AC3E}">
        <p14:creationId xmlns:p14="http://schemas.microsoft.com/office/powerpoint/2010/main" val="3382954028"/>
      </p:ext>
    </p:extLst>
  </p:cSld>
  <p:clrMapOvr>
    <a:masterClrMapping/>
  </p:clrMapOvr>
  <mc:AlternateContent xmlns:mc="http://schemas.openxmlformats.org/markup-compatibility/2006" xmlns:p14="http://schemas.microsoft.com/office/powerpoint/2010/main">
    <mc:Choice Requires="p14">
      <p:transition spd="slow" p14:dur="2000" advTm="16409"/>
    </mc:Choice>
    <mc:Fallback xmlns="">
      <p:transition spd="slow" advTm="164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pdatedmoblieapp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515" y="1877394"/>
            <a:ext cx="2104179" cy="4253010"/>
          </a:xfrm>
          <a:prstGeom prst="rect">
            <a:avLst/>
          </a:prstGeom>
        </p:spPr>
      </p:pic>
      <p:pic>
        <p:nvPicPr>
          <p:cNvPr id="5" name="Picture 4" descr="A green rectangle with white text&#10;&#10;Description automatically generated">
            <a:extLst>
              <a:ext uri="{FF2B5EF4-FFF2-40B4-BE49-F238E27FC236}">
                <a16:creationId xmlns:a16="http://schemas.microsoft.com/office/drawing/2014/main" id="{18915080-3CB8-D43B-7C22-89D4F736F0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3537" y="6123424"/>
            <a:ext cx="2504532" cy="989834"/>
          </a:xfrm>
          <a:prstGeom prst="rect">
            <a:avLst/>
          </a:prstGeom>
        </p:spPr>
      </p:pic>
      <p:grpSp>
        <p:nvGrpSpPr>
          <p:cNvPr id="11" name="Group 10">
            <a:extLst>
              <a:ext uri="{FF2B5EF4-FFF2-40B4-BE49-F238E27FC236}">
                <a16:creationId xmlns:a16="http://schemas.microsoft.com/office/drawing/2014/main" id="{F36F2589-A3A0-B912-83A4-5D38946DB8C5}"/>
              </a:ext>
            </a:extLst>
          </p:cNvPr>
          <p:cNvGrpSpPr/>
          <p:nvPr/>
        </p:nvGrpSpPr>
        <p:grpSpPr>
          <a:xfrm>
            <a:off x="2786280" y="2165631"/>
            <a:ext cx="4724948" cy="716620"/>
            <a:chOff x="5111262" y="2320611"/>
            <a:chExt cx="4724948" cy="716620"/>
          </a:xfrm>
        </p:grpSpPr>
        <p:sp>
          <p:nvSpPr>
            <p:cNvPr id="18" name="TextBox 17"/>
            <p:cNvSpPr txBox="1"/>
            <p:nvPr/>
          </p:nvSpPr>
          <p:spPr>
            <a:xfrm>
              <a:off x="6051260" y="2448089"/>
              <a:ext cx="3784950" cy="461665"/>
            </a:xfrm>
            <a:prstGeom prst="rect">
              <a:avLst/>
            </a:prstGeom>
            <a:noFill/>
          </p:spPr>
          <p:txBody>
            <a:bodyPr wrap="square" rtlCol="0">
              <a:spAutoFit/>
            </a:bodyPr>
            <a:lstStyle/>
            <a:p>
              <a:pPr>
                <a:buClr>
                  <a:srgbClr val="299D37"/>
                </a:buClr>
              </a:pPr>
              <a:r>
                <a:rPr lang="es-ES_tradnl" sz="2400" dirty="0">
                  <a:solidFill>
                    <a:schemeClr val="tx1">
                      <a:lumMod val="85000"/>
                      <a:lumOff val="15000"/>
                    </a:schemeClr>
                  </a:solidFill>
                  <a:latin typeface="+mj-lt"/>
                  <a:cs typeface="Calibri" panose="020F0502020204030204" pitchFamily="34" charset="0"/>
                </a:rPr>
                <a:t>Encuentra un dentista</a:t>
              </a:r>
            </a:p>
          </p:txBody>
        </p:sp>
        <p:pic>
          <p:nvPicPr>
            <p:cNvPr id="6" name="Picture 5" descr="A white check mark in a purple circle&#10;&#10;Description automatically generated with medium confidence">
              <a:extLst>
                <a:ext uri="{FF2B5EF4-FFF2-40B4-BE49-F238E27FC236}">
                  <a16:creationId xmlns:a16="http://schemas.microsoft.com/office/drawing/2014/main" id="{C32A4EFE-FB38-836C-F3DC-84FE44B8B3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1262" y="2320611"/>
              <a:ext cx="1144602" cy="716620"/>
            </a:xfrm>
            <a:prstGeom prst="rect">
              <a:avLst/>
            </a:prstGeom>
          </p:spPr>
        </p:pic>
      </p:grpSp>
      <p:grpSp>
        <p:nvGrpSpPr>
          <p:cNvPr id="12" name="Group 11">
            <a:extLst>
              <a:ext uri="{FF2B5EF4-FFF2-40B4-BE49-F238E27FC236}">
                <a16:creationId xmlns:a16="http://schemas.microsoft.com/office/drawing/2014/main" id="{397D7D2B-91FE-CABE-5405-8116D7E5B4B8}"/>
              </a:ext>
            </a:extLst>
          </p:cNvPr>
          <p:cNvGrpSpPr/>
          <p:nvPr/>
        </p:nvGrpSpPr>
        <p:grpSpPr>
          <a:xfrm>
            <a:off x="2786280" y="3097790"/>
            <a:ext cx="5483445" cy="716620"/>
            <a:chOff x="5111262" y="3184478"/>
            <a:chExt cx="5483445" cy="716620"/>
          </a:xfrm>
        </p:grpSpPr>
        <p:sp>
          <p:nvSpPr>
            <p:cNvPr id="19" name="TextBox 18"/>
            <p:cNvSpPr txBox="1"/>
            <p:nvPr/>
          </p:nvSpPr>
          <p:spPr>
            <a:xfrm>
              <a:off x="6051260" y="3319487"/>
              <a:ext cx="4543447" cy="461665"/>
            </a:xfrm>
            <a:prstGeom prst="rect">
              <a:avLst/>
            </a:prstGeom>
            <a:noFill/>
          </p:spPr>
          <p:txBody>
            <a:bodyPr wrap="square" rtlCol="0">
              <a:spAutoFit/>
            </a:bodyPr>
            <a:lstStyle/>
            <a:p>
              <a:pPr>
                <a:buClr>
                  <a:srgbClr val="299D37"/>
                </a:buClr>
              </a:pPr>
              <a:r>
                <a:rPr lang="es-ES_tradnl" sz="2400" dirty="0">
                  <a:solidFill>
                    <a:schemeClr val="tx1">
                      <a:lumMod val="85000"/>
                      <a:lumOff val="15000"/>
                    </a:schemeClr>
                  </a:solidFill>
                  <a:latin typeface="+mj-lt"/>
                  <a:cs typeface="Calibri" panose="020F0502020204030204" pitchFamily="34" charset="0"/>
                </a:rPr>
                <a:t>Ve tus beneficios y reclamos</a:t>
              </a:r>
            </a:p>
          </p:txBody>
        </p:sp>
        <p:pic>
          <p:nvPicPr>
            <p:cNvPr id="7" name="Picture 6" descr="A white check mark in a purple circle&#10;&#10;Description automatically generated with medium confidence">
              <a:extLst>
                <a:ext uri="{FF2B5EF4-FFF2-40B4-BE49-F238E27FC236}">
                  <a16:creationId xmlns:a16="http://schemas.microsoft.com/office/drawing/2014/main" id="{8BE99140-AA53-C0B0-4544-FA7F30A607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1262" y="3184478"/>
              <a:ext cx="1144602" cy="716620"/>
            </a:xfrm>
            <a:prstGeom prst="rect">
              <a:avLst/>
            </a:prstGeom>
          </p:spPr>
        </p:pic>
      </p:grpSp>
      <p:grpSp>
        <p:nvGrpSpPr>
          <p:cNvPr id="13" name="Group 12">
            <a:extLst>
              <a:ext uri="{FF2B5EF4-FFF2-40B4-BE49-F238E27FC236}">
                <a16:creationId xmlns:a16="http://schemas.microsoft.com/office/drawing/2014/main" id="{8EC2A7E8-8BEB-729F-2397-4D01A058C730}"/>
              </a:ext>
            </a:extLst>
          </p:cNvPr>
          <p:cNvGrpSpPr/>
          <p:nvPr/>
        </p:nvGrpSpPr>
        <p:grpSpPr>
          <a:xfrm>
            <a:off x="2786280" y="4029949"/>
            <a:ext cx="8723799" cy="830997"/>
            <a:chOff x="5111262" y="4096686"/>
            <a:chExt cx="8723799" cy="830997"/>
          </a:xfrm>
        </p:grpSpPr>
        <p:sp>
          <p:nvSpPr>
            <p:cNvPr id="20" name="TextBox 19"/>
            <p:cNvSpPr txBox="1"/>
            <p:nvPr/>
          </p:nvSpPr>
          <p:spPr>
            <a:xfrm>
              <a:off x="6051259" y="4096686"/>
              <a:ext cx="7783802" cy="830997"/>
            </a:xfrm>
            <a:prstGeom prst="rect">
              <a:avLst/>
            </a:prstGeom>
            <a:noFill/>
          </p:spPr>
          <p:txBody>
            <a:bodyPr wrap="square" rtlCol="0">
              <a:spAutoFit/>
            </a:bodyPr>
            <a:lstStyle/>
            <a:p>
              <a:pPr>
                <a:buClr>
                  <a:srgbClr val="299D37"/>
                </a:buClr>
              </a:pPr>
              <a:r>
                <a:rPr lang="es-ES_tradnl" sz="2400" dirty="0">
                  <a:solidFill>
                    <a:schemeClr val="tx1">
                      <a:lumMod val="75000"/>
                      <a:lumOff val="25000"/>
                    </a:schemeClr>
                  </a:solidFill>
                  <a:latin typeface="+mj-lt"/>
                  <a:cs typeface="Calibri" panose="020F0502020204030204" pitchFamily="34" charset="0"/>
                </a:rPr>
                <a:t>Tarjeta de subscriptor en tu móvil–envia por correo electrónico a tu proveedor y dependientes</a:t>
              </a:r>
            </a:p>
          </p:txBody>
        </p:sp>
        <p:pic>
          <p:nvPicPr>
            <p:cNvPr id="9" name="Picture 8" descr="A white check mark in a purple circle&#10;&#10;Description automatically generated with medium confidence">
              <a:extLst>
                <a:ext uri="{FF2B5EF4-FFF2-40B4-BE49-F238E27FC236}">
                  <a16:creationId xmlns:a16="http://schemas.microsoft.com/office/drawing/2014/main" id="{8BD132BE-03DE-959F-FB5E-3AA9FB7AD4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1262" y="4121443"/>
              <a:ext cx="1144602" cy="716620"/>
            </a:xfrm>
            <a:prstGeom prst="rect">
              <a:avLst/>
            </a:prstGeom>
          </p:spPr>
        </p:pic>
      </p:grpSp>
      <p:grpSp>
        <p:nvGrpSpPr>
          <p:cNvPr id="14" name="Group 13">
            <a:extLst>
              <a:ext uri="{FF2B5EF4-FFF2-40B4-BE49-F238E27FC236}">
                <a16:creationId xmlns:a16="http://schemas.microsoft.com/office/drawing/2014/main" id="{49F93B52-CCAC-8146-63E1-6036F45FB99D}"/>
              </a:ext>
            </a:extLst>
          </p:cNvPr>
          <p:cNvGrpSpPr/>
          <p:nvPr/>
        </p:nvGrpSpPr>
        <p:grpSpPr>
          <a:xfrm>
            <a:off x="2786280" y="5002488"/>
            <a:ext cx="8723798" cy="830997"/>
            <a:chOff x="5111262" y="5126473"/>
            <a:chExt cx="8723798" cy="830997"/>
          </a:xfrm>
        </p:grpSpPr>
        <p:sp>
          <p:nvSpPr>
            <p:cNvPr id="31" name="TextBox 30"/>
            <p:cNvSpPr txBox="1"/>
            <p:nvPr/>
          </p:nvSpPr>
          <p:spPr>
            <a:xfrm>
              <a:off x="6051259" y="5126473"/>
              <a:ext cx="7783801" cy="830997"/>
            </a:xfrm>
            <a:prstGeom prst="rect">
              <a:avLst/>
            </a:prstGeom>
            <a:noFill/>
          </p:spPr>
          <p:txBody>
            <a:bodyPr wrap="square" rtlCol="0">
              <a:spAutoFit/>
            </a:bodyPr>
            <a:lstStyle/>
            <a:p>
              <a:pPr>
                <a:buClr>
                  <a:srgbClr val="299D37"/>
                </a:buClr>
              </a:pPr>
              <a:r>
                <a:rPr lang="es-ES_tradnl" sz="2400" dirty="0">
                  <a:solidFill>
                    <a:schemeClr val="tx1">
                      <a:lumMod val="85000"/>
                      <a:lumOff val="15000"/>
                    </a:schemeClr>
                  </a:solidFill>
                  <a:latin typeface="+mj-lt"/>
                  <a:cs typeface="Calibri" panose="020F0502020204030204" pitchFamily="34" charset="0"/>
                </a:rPr>
                <a:t>Estima los costos de cuidado con el estimador  de         cuidado dental</a:t>
              </a:r>
            </a:p>
          </p:txBody>
        </p:sp>
        <p:pic>
          <p:nvPicPr>
            <p:cNvPr id="10" name="Picture 9" descr="A white check mark in a purple circle&#10;&#10;Description automatically generated with medium confidence">
              <a:extLst>
                <a:ext uri="{FF2B5EF4-FFF2-40B4-BE49-F238E27FC236}">
                  <a16:creationId xmlns:a16="http://schemas.microsoft.com/office/drawing/2014/main" id="{2E621553-2E9F-4006-5C56-73A6088F51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1262" y="5138477"/>
              <a:ext cx="1144602" cy="716620"/>
            </a:xfrm>
            <a:prstGeom prst="rect">
              <a:avLst/>
            </a:prstGeom>
          </p:spPr>
        </p:pic>
      </p:grpSp>
      <p:sp>
        <p:nvSpPr>
          <p:cNvPr id="4" name="TextBox 3">
            <a:extLst>
              <a:ext uri="{FF2B5EF4-FFF2-40B4-BE49-F238E27FC236}">
                <a16:creationId xmlns:a16="http://schemas.microsoft.com/office/drawing/2014/main" id="{6B6AB525-5CCE-F879-7971-C4F2844FF7BF}"/>
              </a:ext>
            </a:extLst>
          </p:cNvPr>
          <p:cNvSpPr txBox="1"/>
          <p:nvPr/>
        </p:nvSpPr>
        <p:spPr>
          <a:xfrm>
            <a:off x="297297" y="902547"/>
            <a:ext cx="11597405" cy="400110"/>
          </a:xfrm>
          <a:prstGeom prst="rect">
            <a:avLst/>
          </a:prstGeom>
          <a:noFill/>
        </p:spPr>
        <p:txBody>
          <a:bodyPr wrap="square" rtlCol="0">
            <a:spAutoFit/>
          </a:bodyPr>
          <a:lstStyle/>
          <a:p>
            <a:r>
              <a:rPr lang="es-ES_tradnl" sz="2000" dirty="0">
                <a:latin typeface="+mj-lt"/>
                <a:cs typeface="Calibri Light" panose="020F0302020204030204" pitchFamily="34" charset="0"/>
              </a:rPr>
              <a:t>Crea una cuenta de subscriptor para accesar tus beneficios donde sea, cuando sea</a:t>
            </a:r>
          </a:p>
        </p:txBody>
      </p:sp>
      <p:sp>
        <p:nvSpPr>
          <p:cNvPr id="15" name="Title 2">
            <a:extLst>
              <a:ext uri="{FF2B5EF4-FFF2-40B4-BE49-F238E27FC236}">
                <a16:creationId xmlns:a16="http://schemas.microsoft.com/office/drawing/2014/main" id="{298C1ACF-F4BA-78B9-9A5D-8E2B2AC7060C}"/>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Aplicación móvil</a:t>
            </a:r>
          </a:p>
        </p:txBody>
      </p:sp>
    </p:spTree>
    <p:extLst>
      <p:ext uri="{BB962C8B-B14F-4D97-AF65-F5344CB8AC3E}">
        <p14:creationId xmlns:p14="http://schemas.microsoft.com/office/powerpoint/2010/main" val="2551200886"/>
      </p:ext>
    </p:extLst>
  </p:cSld>
  <p:clrMapOvr>
    <a:masterClrMapping/>
  </p:clrMapOvr>
  <mc:AlternateContent xmlns:mc="http://schemas.openxmlformats.org/markup-compatibility/2006" xmlns:p14="http://schemas.microsoft.com/office/powerpoint/2010/main">
    <mc:Choice Requires="p14">
      <p:transition spd="slow" p14:dur="2000" advTm="18693"/>
    </mc:Choice>
    <mc:Fallback xmlns="">
      <p:transition spd="slow" advTm="186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FC990E-4513-411C-A588-2456F6D21E59}"/>
              </a:ext>
            </a:extLst>
          </p:cNvPr>
          <p:cNvSpPr/>
          <p:nvPr/>
        </p:nvSpPr>
        <p:spPr>
          <a:xfrm>
            <a:off x="-139700" y="6064625"/>
            <a:ext cx="12471400" cy="851950"/>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418CEFE-E8B5-3177-2308-BB6AFD128C6F}"/>
              </a:ext>
            </a:extLst>
          </p:cNvPr>
          <p:cNvGrpSpPr/>
          <p:nvPr/>
        </p:nvGrpSpPr>
        <p:grpSpPr>
          <a:xfrm>
            <a:off x="1858427" y="2059314"/>
            <a:ext cx="9065879" cy="769441"/>
            <a:chOff x="2135521" y="2059314"/>
            <a:chExt cx="9065879" cy="769441"/>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521" y="2153531"/>
              <a:ext cx="875097" cy="581007"/>
            </a:xfrm>
            <a:prstGeom prst="rect">
              <a:avLst/>
            </a:prstGeom>
          </p:spPr>
        </p:pic>
        <p:sp>
          <p:nvSpPr>
            <p:cNvPr id="15" name="TextBox 14"/>
            <p:cNvSpPr txBox="1"/>
            <p:nvPr/>
          </p:nvSpPr>
          <p:spPr>
            <a:xfrm>
              <a:off x="3299105" y="2059314"/>
              <a:ext cx="7902295" cy="769441"/>
            </a:xfrm>
            <a:prstGeom prst="rect">
              <a:avLst/>
            </a:prstGeom>
            <a:noFill/>
          </p:spPr>
          <p:txBody>
            <a:bodyPr wrap="square" rtlCol="0">
              <a:spAutoFit/>
            </a:bodyPr>
            <a:lstStyle/>
            <a:p>
              <a:r>
                <a:rPr lang="es-ES_tradnl" sz="2200" dirty="0">
                  <a:solidFill>
                    <a:schemeClr val="tx1">
                      <a:lumMod val="85000"/>
                      <a:lumOff val="15000"/>
                    </a:schemeClr>
                  </a:solidFill>
                  <a:latin typeface="+mj-lt"/>
                  <a:cs typeface="Calibri" panose="020F0502020204030204" pitchFamily="34" charset="0"/>
                </a:rPr>
                <a:t>Usa la herramienta de busqueda de dentista, Find a Dentist            en nuestro sitio web </a:t>
              </a:r>
              <a:r>
                <a:rPr lang="es-ES_tradnl" sz="2200" dirty="0">
                  <a:solidFill>
                    <a:srgbClr val="38A520"/>
                  </a:solidFill>
                  <a:latin typeface="+mj-lt"/>
                  <a:cs typeface="Calibri" panose="020F0502020204030204" pitchFamily="34" charset="0"/>
                </a:rPr>
                <a:t>www.</a:t>
              </a:r>
              <a:r>
                <a:rPr lang="es-ES_tradnl" sz="2200" dirty="0">
                  <a:solidFill>
                    <a:srgbClr val="299D37"/>
                  </a:solidFill>
                  <a:latin typeface="+mj-lt"/>
                  <a:cs typeface="Calibri" panose="020F0502020204030204" pitchFamily="34" charset="0"/>
                </a:rPr>
                <a:t>deltadentalco.com</a:t>
              </a:r>
            </a:p>
          </p:txBody>
        </p:sp>
      </p:grpSp>
      <p:grpSp>
        <p:nvGrpSpPr>
          <p:cNvPr id="8" name="Group 7">
            <a:extLst>
              <a:ext uri="{FF2B5EF4-FFF2-40B4-BE49-F238E27FC236}">
                <a16:creationId xmlns:a16="http://schemas.microsoft.com/office/drawing/2014/main" id="{37A7B4EE-4F44-14A1-5791-FB50BD00BFA8}"/>
              </a:ext>
            </a:extLst>
          </p:cNvPr>
          <p:cNvGrpSpPr/>
          <p:nvPr/>
        </p:nvGrpSpPr>
        <p:grpSpPr>
          <a:xfrm>
            <a:off x="2082758" y="3158865"/>
            <a:ext cx="8831714" cy="804167"/>
            <a:chOff x="2359852" y="3102100"/>
            <a:chExt cx="8831714" cy="804167"/>
          </a:xfrm>
        </p:grpSpPr>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9852" y="3102100"/>
              <a:ext cx="426434" cy="801695"/>
            </a:xfrm>
            <a:prstGeom prst="rect">
              <a:avLst/>
            </a:prstGeom>
          </p:spPr>
        </p:pic>
        <p:sp>
          <p:nvSpPr>
            <p:cNvPr id="16" name="TextBox 15"/>
            <p:cNvSpPr txBox="1"/>
            <p:nvPr/>
          </p:nvSpPr>
          <p:spPr>
            <a:xfrm>
              <a:off x="3289273" y="3136826"/>
              <a:ext cx="7902293" cy="769441"/>
            </a:xfrm>
            <a:prstGeom prst="rect">
              <a:avLst/>
            </a:prstGeom>
            <a:noFill/>
          </p:spPr>
          <p:txBody>
            <a:bodyPr wrap="square" rtlCol="0">
              <a:spAutoFit/>
            </a:bodyPr>
            <a:lstStyle/>
            <a:p>
              <a:r>
                <a:rPr lang="es-ES_tradnl" sz="2200" dirty="0">
                  <a:solidFill>
                    <a:schemeClr val="tx1">
                      <a:lumMod val="85000"/>
                      <a:lumOff val="15000"/>
                    </a:schemeClr>
                  </a:solidFill>
                  <a:latin typeface="+mj-lt"/>
                  <a:cs typeface="Calibri" panose="020F0502020204030204" pitchFamily="34" charset="0"/>
                </a:rPr>
                <a:t>Usa nuestra aplicación móvil gratuita, disponible para iPhone             y Android</a:t>
              </a:r>
            </a:p>
          </p:txBody>
        </p:sp>
      </p:grpSp>
      <p:grpSp>
        <p:nvGrpSpPr>
          <p:cNvPr id="9" name="Group 8">
            <a:extLst>
              <a:ext uri="{FF2B5EF4-FFF2-40B4-BE49-F238E27FC236}">
                <a16:creationId xmlns:a16="http://schemas.microsoft.com/office/drawing/2014/main" id="{7DB6D848-B672-09D8-C74F-B8A5600AC1D2}"/>
              </a:ext>
            </a:extLst>
          </p:cNvPr>
          <p:cNvGrpSpPr/>
          <p:nvPr/>
        </p:nvGrpSpPr>
        <p:grpSpPr>
          <a:xfrm>
            <a:off x="1942412" y="4444780"/>
            <a:ext cx="8603667" cy="769441"/>
            <a:chOff x="2219506" y="4444780"/>
            <a:chExt cx="8603667" cy="769441"/>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9506" y="4523753"/>
              <a:ext cx="707127" cy="654093"/>
            </a:xfrm>
            <a:prstGeom prst="rect">
              <a:avLst/>
            </a:prstGeom>
          </p:spPr>
        </p:pic>
        <p:sp>
          <p:nvSpPr>
            <p:cNvPr id="17" name="TextBox 16"/>
            <p:cNvSpPr txBox="1"/>
            <p:nvPr/>
          </p:nvSpPr>
          <p:spPr>
            <a:xfrm>
              <a:off x="3299104" y="4444780"/>
              <a:ext cx="7524069" cy="769441"/>
            </a:xfrm>
            <a:prstGeom prst="rect">
              <a:avLst/>
            </a:prstGeom>
            <a:noFill/>
          </p:spPr>
          <p:txBody>
            <a:bodyPr wrap="square" rtlCol="0">
              <a:spAutoFit/>
            </a:bodyPr>
            <a:lstStyle/>
            <a:p>
              <a:r>
                <a:rPr lang="es-ES_tradnl" sz="2200" dirty="0">
                  <a:solidFill>
                    <a:schemeClr val="tx1">
                      <a:lumMod val="85000"/>
                      <a:lumOff val="15000"/>
                    </a:schemeClr>
                  </a:solidFill>
                  <a:latin typeface="+mj-lt"/>
                  <a:cs typeface="Calibri" panose="020F0502020204030204" pitchFamily="34" charset="0"/>
                </a:rPr>
                <a:t>Contacta a nuestro equipo de servicio al cliente por correo electrónico </a:t>
              </a:r>
              <a:r>
                <a:rPr lang="es-ES_tradnl" sz="2200" dirty="0">
                  <a:solidFill>
                    <a:srgbClr val="2DB035"/>
                  </a:solidFill>
                  <a:latin typeface="+mj-lt"/>
                  <a:cs typeface="Calibri" panose="020F0502020204030204" pitchFamily="34" charset="0"/>
                </a:rPr>
                <a:t>customer_experience@ddpco.com </a:t>
              </a:r>
              <a:r>
                <a:rPr lang="es-ES_tradnl" sz="2200" dirty="0">
                  <a:solidFill>
                    <a:schemeClr val="tx1">
                      <a:lumMod val="85000"/>
                      <a:lumOff val="15000"/>
                    </a:schemeClr>
                  </a:solidFill>
                  <a:latin typeface="+mj-lt"/>
                  <a:cs typeface="Calibri" panose="020F0502020204030204" pitchFamily="34" charset="0"/>
                </a:rPr>
                <a:t>o 1-800-610-0201</a:t>
              </a:r>
            </a:p>
          </p:txBody>
        </p:sp>
      </p:grpSp>
      <p:pic>
        <p:nvPicPr>
          <p:cNvPr id="6" name="Picture 5" descr="A green rectangle with white text&#10;&#10;Description automatically generated">
            <a:extLst>
              <a:ext uri="{FF2B5EF4-FFF2-40B4-BE49-F238E27FC236}">
                <a16:creationId xmlns:a16="http://schemas.microsoft.com/office/drawing/2014/main" id="{E7E97480-D73D-FF76-AEEF-C9A2615741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7297" y="6126180"/>
            <a:ext cx="2504532" cy="989834"/>
          </a:xfrm>
          <a:prstGeom prst="rect">
            <a:avLst/>
          </a:prstGeom>
        </p:spPr>
      </p:pic>
      <p:sp>
        <p:nvSpPr>
          <p:cNvPr id="4" name="TextBox 3">
            <a:extLst>
              <a:ext uri="{FF2B5EF4-FFF2-40B4-BE49-F238E27FC236}">
                <a16:creationId xmlns:a16="http://schemas.microsoft.com/office/drawing/2014/main" id="{2879574C-4FCC-8FE3-88BA-A5E59329191B}"/>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tx1">
                    <a:lumMod val="85000"/>
                    <a:lumOff val="15000"/>
                  </a:schemeClr>
                </a:solidFill>
                <a:latin typeface="+mj-lt"/>
                <a:cs typeface="Calibri Light" panose="020F0302020204030204" pitchFamily="34" charset="0"/>
              </a:rPr>
              <a:t>Tenemos tres maneras fáciles de buscar a un dentista</a:t>
            </a:r>
          </a:p>
        </p:txBody>
      </p:sp>
      <p:sp>
        <p:nvSpPr>
          <p:cNvPr id="10" name="Title 2">
            <a:extLst>
              <a:ext uri="{FF2B5EF4-FFF2-40B4-BE49-F238E27FC236}">
                <a16:creationId xmlns:a16="http://schemas.microsoft.com/office/drawing/2014/main" id="{576B51E0-5F42-8685-3A42-8260F49A7F28}"/>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Busca un dentista</a:t>
            </a:r>
          </a:p>
        </p:txBody>
      </p:sp>
    </p:spTree>
    <p:extLst>
      <p:ext uri="{BB962C8B-B14F-4D97-AF65-F5344CB8AC3E}">
        <p14:creationId xmlns:p14="http://schemas.microsoft.com/office/powerpoint/2010/main" val="3200951158"/>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4733CA-33C9-AD78-6ECF-8B7E4FC2AFA3}"/>
              </a:ext>
            </a:extLst>
          </p:cNvPr>
          <p:cNvSpPr/>
          <p:nvPr/>
        </p:nvSpPr>
        <p:spPr>
          <a:xfrm>
            <a:off x="-121920" y="-59009"/>
            <a:ext cx="12423648" cy="1656161"/>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een rectangle with white text&#10;&#10;Description automatically generated">
            <a:extLst>
              <a:ext uri="{FF2B5EF4-FFF2-40B4-BE49-F238E27FC236}">
                <a16:creationId xmlns:a16="http://schemas.microsoft.com/office/drawing/2014/main" id="{8155BDA6-B021-032F-5370-C9873F22E2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4263" y="6127816"/>
            <a:ext cx="2504532" cy="989834"/>
          </a:xfrm>
          <a:prstGeom prst="rect">
            <a:avLst/>
          </a:prstGeom>
        </p:spPr>
      </p:pic>
      <p:sp>
        <p:nvSpPr>
          <p:cNvPr id="4" name="TextBox 3">
            <a:extLst>
              <a:ext uri="{FF2B5EF4-FFF2-40B4-BE49-F238E27FC236}">
                <a16:creationId xmlns:a16="http://schemas.microsoft.com/office/drawing/2014/main" id="{DC2FED82-8EC8-E36C-9436-87E8237CBEBB}"/>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bg1"/>
                </a:solidFill>
                <a:latin typeface="+mj-lt"/>
                <a:cs typeface="Calibri Light" panose="020F0302020204030204" pitchFamily="34" charset="0"/>
              </a:rPr>
              <a:t>Asegúrate de escoger el adecuado basado en su red de participación</a:t>
            </a:r>
          </a:p>
        </p:txBody>
      </p:sp>
      <p:sp>
        <p:nvSpPr>
          <p:cNvPr id="10" name="Title 2">
            <a:extLst>
              <a:ext uri="{FF2B5EF4-FFF2-40B4-BE49-F238E27FC236}">
                <a16:creationId xmlns:a16="http://schemas.microsoft.com/office/drawing/2014/main" id="{CA9DC7C5-3AB3-31F8-3A16-302D3CF705A2}"/>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chemeClr val="bg1"/>
                </a:solidFill>
                <a:cs typeface="Calibri" panose="020F0502020204030204" pitchFamily="34" charset="0"/>
              </a:rPr>
              <a:t>Cuando encuentres dentista</a:t>
            </a:r>
          </a:p>
        </p:txBody>
      </p:sp>
      <p:pic>
        <p:nvPicPr>
          <p:cNvPr id="3" name="Picture 2" descr="A screenshot of a website&#10;&#10;Description automatically generated">
            <a:extLst>
              <a:ext uri="{FF2B5EF4-FFF2-40B4-BE49-F238E27FC236}">
                <a16:creationId xmlns:a16="http://schemas.microsoft.com/office/drawing/2014/main" id="{E21854B2-CFAB-6DE7-3C21-282D42AB95B2}"/>
              </a:ext>
            </a:extLst>
          </p:cNvPr>
          <p:cNvPicPr>
            <a:picLocks noChangeAspect="1"/>
          </p:cNvPicPr>
          <p:nvPr/>
        </p:nvPicPr>
        <p:blipFill>
          <a:blip r:embed="rId4"/>
          <a:stretch>
            <a:fillRect/>
          </a:stretch>
        </p:blipFill>
        <p:spPr>
          <a:xfrm>
            <a:off x="170097" y="2175511"/>
            <a:ext cx="11851806" cy="3667631"/>
          </a:xfrm>
          <a:prstGeom prst="rect">
            <a:avLst/>
          </a:prstGeom>
        </p:spPr>
      </p:pic>
      <p:sp>
        <p:nvSpPr>
          <p:cNvPr id="11" name="Rectangle 10">
            <a:extLst>
              <a:ext uri="{FF2B5EF4-FFF2-40B4-BE49-F238E27FC236}">
                <a16:creationId xmlns:a16="http://schemas.microsoft.com/office/drawing/2014/main" id="{5EB4E899-067D-B7E7-6A14-D275560FAA8C}"/>
              </a:ext>
            </a:extLst>
          </p:cNvPr>
          <p:cNvSpPr/>
          <p:nvPr/>
        </p:nvSpPr>
        <p:spPr>
          <a:xfrm>
            <a:off x="2540000" y="4026993"/>
            <a:ext cx="5825067" cy="339116"/>
          </a:xfrm>
          <a:prstGeom prst="rect">
            <a:avLst/>
          </a:prstGeom>
          <a:noFill/>
          <a:ln w="25400" cmpd="sng">
            <a:solidFill>
              <a:srgbClr val="E159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spTree>
    <p:extLst>
      <p:ext uri="{BB962C8B-B14F-4D97-AF65-F5344CB8AC3E}">
        <p14:creationId xmlns:p14="http://schemas.microsoft.com/office/powerpoint/2010/main" val="170026328"/>
      </p:ext>
    </p:extLst>
  </p:cSld>
  <p:clrMapOvr>
    <a:masterClrMapping/>
  </p:clrMapOvr>
  <mc:AlternateContent xmlns:mc="http://schemas.openxmlformats.org/markup-compatibility/2006" xmlns:p14="http://schemas.microsoft.com/office/powerpoint/2010/main">
    <mc:Choice Requires="p14">
      <p:transition spd="slow" p14:dur="2000" advTm="20128"/>
    </mc:Choice>
    <mc:Fallback xmlns="">
      <p:transition spd="slow" advTm="2012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178FB-E853-2502-1FA7-3D93E6F22FF0}"/>
              </a:ext>
            </a:extLst>
          </p:cNvPr>
          <p:cNvSpPr/>
          <p:nvPr/>
        </p:nvSpPr>
        <p:spPr>
          <a:xfrm>
            <a:off x="-79829" y="-35727"/>
            <a:ext cx="12351657" cy="1932106"/>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271288" y="2138182"/>
            <a:ext cx="8766895" cy="5878532"/>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s-ES_tradnl" dirty="0">
                <a:solidFill>
                  <a:schemeClr val="tx1">
                    <a:lumMod val="85000"/>
                    <a:lumOff val="15000"/>
                  </a:schemeClr>
                </a:solidFill>
                <a:latin typeface="+mj-lt"/>
                <a:cs typeface="Calibri" panose="020F0502020204030204" pitchFamily="34" charset="0"/>
              </a:rPr>
              <a:t>Acceso a revisar tus beneficios 24 horas del día, siete días de la semana</a:t>
            </a:r>
          </a:p>
          <a:p>
            <a:pPr marL="285750" indent="-285750">
              <a:buClr>
                <a:schemeClr val="tx1"/>
              </a:buClr>
              <a:buFont typeface="Arial" panose="020B0604020202020204" pitchFamily="34" charset="0"/>
              <a:buChar char="•"/>
            </a:pPr>
            <a:endParaRPr lang="es-ES_tradnl" dirty="0">
              <a:solidFill>
                <a:schemeClr val="tx1">
                  <a:lumMod val="85000"/>
                  <a:lumOff val="15000"/>
                </a:schemeClr>
              </a:solidFill>
              <a:latin typeface="+mj-lt"/>
              <a:cs typeface="Calibri" panose="020F0502020204030204" pitchFamily="34" charset="0"/>
            </a:endParaRPr>
          </a:p>
          <a:p>
            <a:pPr marL="342900" indent="-342900">
              <a:buClr>
                <a:schemeClr val="tx1"/>
              </a:buClr>
              <a:buFont typeface="Arial" panose="020B0604020202020204" pitchFamily="34" charset="0"/>
              <a:buChar char="•"/>
            </a:pPr>
            <a:r>
              <a:rPr lang="es-ES_tradnl" dirty="0">
                <a:solidFill>
                  <a:schemeClr val="tx1">
                    <a:lumMod val="85000"/>
                    <a:lumOff val="15000"/>
                  </a:schemeClr>
                </a:solidFill>
                <a:latin typeface="+mj-lt"/>
                <a:cs typeface="Calibri" panose="020F0502020204030204" pitchFamily="34" charset="0"/>
              </a:rPr>
              <a:t>Imprime tarjetas de subscriptor</a:t>
            </a:r>
          </a:p>
          <a:p>
            <a:pPr marL="285750" indent="-285750">
              <a:buClr>
                <a:schemeClr val="tx1"/>
              </a:buClr>
              <a:buFont typeface="Arial" panose="020B0604020202020204" pitchFamily="34" charset="0"/>
              <a:buChar char="•"/>
            </a:pPr>
            <a:endParaRPr lang="es-ES_tradnl" dirty="0">
              <a:solidFill>
                <a:schemeClr val="tx1">
                  <a:lumMod val="85000"/>
                  <a:lumOff val="15000"/>
                </a:schemeClr>
              </a:solidFill>
              <a:latin typeface="+mj-lt"/>
              <a:cs typeface="Calibri" panose="020F0502020204030204" pitchFamily="34" charset="0"/>
            </a:endParaRPr>
          </a:p>
          <a:p>
            <a:pPr marL="342900" indent="-342900">
              <a:buClr>
                <a:schemeClr val="tx1"/>
              </a:buClr>
              <a:buFont typeface="Arial" panose="020B0604020202020204" pitchFamily="34" charset="0"/>
              <a:buChar char="•"/>
            </a:pPr>
            <a:r>
              <a:rPr lang="es-ES_tradnl" dirty="0">
                <a:solidFill>
                  <a:schemeClr val="tx1">
                    <a:lumMod val="85000"/>
                    <a:lumOff val="15000"/>
                  </a:schemeClr>
                </a:solidFill>
                <a:latin typeface="+mj-lt"/>
                <a:cs typeface="Calibri" panose="020F0502020204030204" pitchFamily="34" charset="0"/>
              </a:rPr>
              <a:t>Revisa el estatus de tus reclamos y ve tus explicaciones de beneficios               (Explanation of Benefits o EOB)</a:t>
            </a:r>
          </a:p>
          <a:p>
            <a:pPr marL="342900" indent="-342900">
              <a:buClr>
                <a:schemeClr val="tx1"/>
              </a:buClr>
              <a:buFont typeface="Arial" panose="020B0604020202020204" pitchFamily="34" charset="0"/>
              <a:buChar char="•"/>
            </a:pPr>
            <a:endParaRPr lang="es-ES_tradnl" dirty="0">
              <a:solidFill>
                <a:schemeClr val="tx1">
                  <a:lumMod val="85000"/>
                  <a:lumOff val="15000"/>
                </a:schemeClr>
              </a:solidFill>
              <a:latin typeface="+mj-lt"/>
              <a:cs typeface="Calibri" panose="020F0502020204030204" pitchFamily="34" charset="0"/>
            </a:endParaRPr>
          </a:p>
          <a:p>
            <a:pPr marL="285750" indent="-285750">
              <a:buClr>
                <a:schemeClr val="tx1"/>
              </a:buClr>
              <a:buFont typeface="Arial" panose="020B0604020202020204" pitchFamily="34" charset="0"/>
              <a:buChar char="•"/>
            </a:pPr>
            <a:r>
              <a:rPr lang="es-ES_tradnl" dirty="0">
                <a:solidFill>
                  <a:schemeClr val="tx1">
                    <a:lumMod val="85000"/>
                    <a:lumOff val="15000"/>
                  </a:schemeClr>
                </a:solidFill>
                <a:latin typeface="+mj-lt"/>
                <a:cs typeface="Calibri" panose="020F0502020204030204" pitchFamily="34" charset="0"/>
              </a:rPr>
              <a:t>Revisa los detalles completos de tus beneficios y ve tu reporte de beneficios completo (Benefit Report)</a:t>
            </a:r>
          </a:p>
          <a:p>
            <a:pPr marL="285750" indent="-285750">
              <a:buClr>
                <a:schemeClr val="tx1"/>
              </a:buClr>
              <a:buFont typeface="Arial" panose="020B0604020202020204" pitchFamily="34" charset="0"/>
              <a:buChar char="•"/>
            </a:pPr>
            <a:endParaRPr lang="es-ES_tradnl" dirty="0">
              <a:solidFill>
                <a:schemeClr val="tx1">
                  <a:lumMod val="85000"/>
                  <a:lumOff val="15000"/>
                </a:schemeClr>
              </a:solidFill>
              <a:latin typeface="+mj-lt"/>
              <a:cs typeface="Calibri" panose="020F0502020204030204" pitchFamily="34" charset="0"/>
            </a:endParaRPr>
          </a:p>
          <a:p>
            <a:pPr marL="342900" indent="-342900">
              <a:buClr>
                <a:schemeClr val="tx1"/>
              </a:buClr>
              <a:buFont typeface="Arial" panose="020B0604020202020204" pitchFamily="34" charset="0"/>
              <a:buChar char="•"/>
            </a:pPr>
            <a:r>
              <a:rPr lang="es-ES_tradnl" dirty="0">
                <a:solidFill>
                  <a:schemeClr val="tx1">
                    <a:lumMod val="85000"/>
                    <a:lumOff val="15000"/>
                  </a:schemeClr>
                </a:solidFill>
                <a:latin typeface="+mj-lt"/>
                <a:cs typeface="Calibri" panose="020F0502020204030204" pitchFamily="34" charset="0"/>
              </a:rPr>
              <a:t>Date una idea de cuánto te costara un procedimiento con nuestra herramienta de estimación de costo</a:t>
            </a:r>
          </a:p>
          <a:p>
            <a:pPr marL="342900" indent="-342900">
              <a:buClr>
                <a:schemeClr val="tx1"/>
              </a:buClr>
              <a:buFont typeface="Arial" panose="020B0604020202020204" pitchFamily="34" charset="0"/>
              <a:buChar char="•"/>
            </a:pPr>
            <a:endParaRPr lang="es-ES_tradnl" dirty="0">
              <a:solidFill>
                <a:schemeClr val="tx1">
                  <a:lumMod val="85000"/>
                  <a:lumOff val="15000"/>
                </a:schemeClr>
              </a:solidFill>
              <a:latin typeface="+mj-lt"/>
              <a:cs typeface="Calibri" panose="020F0502020204030204" pitchFamily="34" charset="0"/>
            </a:endParaRPr>
          </a:p>
          <a:p>
            <a:pPr marL="342900" indent="-342900">
              <a:buClr>
                <a:schemeClr val="tx1"/>
              </a:buClr>
              <a:buFont typeface="Arial" panose="020B0604020202020204" pitchFamily="34" charset="0"/>
              <a:buChar char="•"/>
            </a:pPr>
            <a:r>
              <a:rPr lang="es-ES_tradnl" dirty="0">
                <a:solidFill>
                  <a:schemeClr val="tx1">
                    <a:lumMod val="85000"/>
                    <a:lumOff val="15000"/>
                  </a:schemeClr>
                </a:solidFill>
                <a:latin typeface="+mj-lt"/>
                <a:cs typeface="Calibri" panose="020F0502020204030204" pitchFamily="34" charset="0"/>
              </a:rPr>
              <a:t>Accesa la información de tus beneficios en la aplicación móvil</a:t>
            </a:r>
            <a:endParaRPr lang="es-ES_tradnl" dirty="0">
              <a:solidFill>
                <a:srgbClr val="595959"/>
              </a:solidFill>
              <a:latin typeface="+mj-lt"/>
              <a:cs typeface="Calibri" panose="020F0502020204030204" pitchFamily="34" charset="0"/>
            </a:endParaRPr>
          </a:p>
          <a:p>
            <a:pPr>
              <a:buClr>
                <a:schemeClr val="tx1"/>
              </a:buClr>
            </a:pPr>
            <a:endParaRPr lang="es-ES_tradnl" dirty="0">
              <a:solidFill>
                <a:schemeClr val="tx1">
                  <a:lumMod val="85000"/>
                  <a:lumOff val="15000"/>
                </a:schemeClr>
              </a:solidFill>
              <a:latin typeface="+mj-lt"/>
              <a:cs typeface="Calibri Light"/>
            </a:endParaRPr>
          </a:p>
          <a:p>
            <a:pPr>
              <a:buClr>
                <a:schemeClr val="tx1"/>
              </a:buClr>
            </a:pPr>
            <a:endParaRPr lang="es-ES_tradnl" dirty="0">
              <a:solidFill>
                <a:schemeClr val="tx1">
                  <a:lumMod val="85000"/>
                  <a:lumOff val="15000"/>
                </a:schemeClr>
              </a:solidFill>
              <a:latin typeface="+mj-lt"/>
              <a:cs typeface="Calibri Light"/>
            </a:endParaRPr>
          </a:p>
          <a:p>
            <a:pPr marL="342900" indent="-342900">
              <a:buClr>
                <a:srgbClr val="299D37"/>
              </a:buClr>
              <a:buFont typeface="Arial" panose="020B0604020202020204" pitchFamily="34" charset="0"/>
              <a:buChar char="•"/>
            </a:pPr>
            <a:endParaRPr lang="es-ES_tradnl" sz="2200" u="sng" dirty="0">
              <a:solidFill>
                <a:srgbClr val="595959"/>
              </a:solidFill>
              <a:latin typeface="+mj-lt"/>
              <a:cs typeface="Calibri Light"/>
            </a:endParaRPr>
          </a:p>
          <a:p>
            <a:pPr marL="342900" indent="-342900">
              <a:buClr>
                <a:srgbClr val="299D37"/>
              </a:buClr>
              <a:buFont typeface="Arial" panose="020B0604020202020204" pitchFamily="34" charset="0"/>
              <a:buChar char="•"/>
            </a:pPr>
            <a:endParaRPr lang="es-ES_tradnl" sz="2200" dirty="0">
              <a:solidFill>
                <a:srgbClr val="595959"/>
              </a:solidFill>
              <a:latin typeface="+mj-lt"/>
              <a:cs typeface="Calibri Light"/>
            </a:endParaRPr>
          </a:p>
          <a:p>
            <a:pPr marL="342900" indent="-342900">
              <a:buClr>
                <a:srgbClr val="299D37"/>
              </a:buClr>
              <a:buFont typeface="Arial" panose="020B0604020202020204" pitchFamily="34" charset="0"/>
              <a:buChar char="•"/>
            </a:pPr>
            <a:endParaRPr lang="es-ES_tradnl" sz="2200" dirty="0">
              <a:solidFill>
                <a:srgbClr val="595959"/>
              </a:solidFill>
              <a:latin typeface="+mj-lt"/>
              <a:cs typeface="Calibri Light"/>
            </a:endParaRPr>
          </a:p>
          <a:p>
            <a:pPr marL="342900" indent="-342900">
              <a:buClr>
                <a:srgbClr val="299D37"/>
              </a:buClr>
              <a:buFont typeface="Arial" panose="020B0604020202020204" pitchFamily="34" charset="0"/>
              <a:buChar char="•"/>
            </a:pPr>
            <a:endParaRPr lang="es-ES_tradnl" sz="2200" dirty="0">
              <a:solidFill>
                <a:srgbClr val="595959"/>
              </a:solidFill>
              <a:latin typeface="+mj-lt"/>
              <a:cs typeface="Calibri Light"/>
            </a:endParaRPr>
          </a:p>
        </p:txBody>
      </p:sp>
      <p:pic>
        <p:nvPicPr>
          <p:cNvPr id="4" name="Picture 3" descr="A green rectangle with white text&#10;&#10;Description automatically generated">
            <a:extLst>
              <a:ext uri="{FF2B5EF4-FFF2-40B4-BE49-F238E27FC236}">
                <a16:creationId xmlns:a16="http://schemas.microsoft.com/office/drawing/2014/main" id="{1F5D87D7-F2E0-305A-F213-EC513464E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754" y="6121569"/>
            <a:ext cx="2504532" cy="989834"/>
          </a:xfrm>
          <a:prstGeom prst="rect">
            <a:avLst/>
          </a:prstGeom>
        </p:spPr>
      </p:pic>
      <p:sp>
        <p:nvSpPr>
          <p:cNvPr id="3" name="TextBox 2">
            <a:extLst>
              <a:ext uri="{FF2B5EF4-FFF2-40B4-BE49-F238E27FC236}">
                <a16:creationId xmlns:a16="http://schemas.microsoft.com/office/drawing/2014/main" id="{32A48125-9495-563E-68B8-27351C85050B}"/>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bg1"/>
                </a:solidFill>
                <a:latin typeface="+mj-lt"/>
                <a:cs typeface="Calibri Light" panose="020F0302020204030204" pitchFamily="34" charset="0"/>
              </a:rPr>
              <a:t>Infórmate sobre tus beneficios y úsalos sabiamente</a:t>
            </a:r>
          </a:p>
        </p:txBody>
      </p:sp>
      <p:sp>
        <p:nvSpPr>
          <p:cNvPr id="5" name="Title 2">
            <a:extLst>
              <a:ext uri="{FF2B5EF4-FFF2-40B4-BE49-F238E27FC236}">
                <a16:creationId xmlns:a16="http://schemas.microsoft.com/office/drawing/2014/main" id="{EB0DA63A-2A6B-8502-6414-8FD872A33982}"/>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chemeClr val="bg1"/>
                </a:solidFill>
                <a:cs typeface="Calibri" panose="020F0502020204030204" pitchFamily="34" charset="0"/>
              </a:rPr>
              <a:t>Creando una cuenta de subscriptor</a:t>
            </a:r>
          </a:p>
        </p:txBody>
      </p:sp>
      <p:pic>
        <p:nvPicPr>
          <p:cNvPr id="17" name="Picture 16">
            <a:extLst>
              <a:ext uri="{FF2B5EF4-FFF2-40B4-BE49-F238E27FC236}">
                <a16:creationId xmlns:a16="http://schemas.microsoft.com/office/drawing/2014/main" id="{3F86C264-FCA3-F0CF-4690-AC96E24CC6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3617" y="2819400"/>
            <a:ext cx="2730640" cy="2730640"/>
          </a:xfrm>
          <a:prstGeom prst="rect">
            <a:avLst/>
          </a:prstGeom>
        </p:spPr>
      </p:pic>
    </p:spTree>
    <p:extLst>
      <p:ext uri="{BB962C8B-B14F-4D97-AF65-F5344CB8AC3E}">
        <p14:creationId xmlns:p14="http://schemas.microsoft.com/office/powerpoint/2010/main" val="1940337431"/>
      </p:ext>
    </p:extLst>
  </p:cSld>
  <p:clrMapOvr>
    <a:masterClrMapping/>
  </p:clrMapOvr>
  <mc:AlternateContent xmlns:mc="http://schemas.openxmlformats.org/markup-compatibility/2006" xmlns:p14="http://schemas.microsoft.com/office/powerpoint/2010/main">
    <mc:Choice Requires="p14">
      <p:transition spd="slow" p14:dur="2000" advTm="29988"/>
    </mc:Choice>
    <mc:Fallback xmlns="">
      <p:transition spd="slow" advTm="2998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B35D26-482C-82A1-8CAD-49658A969D33}"/>
              </a:ext>
            </a:extLst>
          </p:cNvPr>
          <p:cNvSpPr/>
          <p:nvPr/>
        </p:nvSpPr>
        <p:spPr>
          <a:xfrm>
            <a:off x="0" y="0"/>
            <a:ext cx="12192000" cy="2584779"/>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 name="Picture 5" descr="A green rectangle with white text&#10;&#10;Description automatically generated">
            <a:extLst>
              <a:ext uri="{FF2B5EF4-FFF2-40B4-BE49-F238E27FC236}">
                <a16:creationId xmlns:a16="http://schemas.microsoft.com/office/drawing/2014/main" id="{50BBF35A-0685-5262-1DFA-2E7C22205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705" y="6125970"/>
            <a:ext cx="2504532" cy="989834"/>
          </a:xfrm>
          <a:prstGeom prst="rect">
            <a:avLst/>
          </a:prstGeom>
        </p:spPr>
      </p:pic>
      <p:sp>
        <p:nvSpPr>
          <p:cNvPr id="4" name="TextBox 3">
            <a:extLst>
              <a:ext uri="{FF2B5EF4-FFF2-40B4-BE49-F238E27FC236}">
                <a16:creationId xmlns:a16="http://schemas.microsoft.com/office/drawing/2014/main" id="{FDB44DA1-76AF-83E1-17AC-2221E8A8A0FC}"/>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bg1"/>
                </a:solidFill>
                <a:latin typeface="+mj-lt"/>
                <a:cs typeface="Calibri Light" panose="020F0302020204030204" pitchFamily="34" charset="0"/>
              </a:rPr>
              <a:t>La manera más simple de adquirir acceso a la información de tus beneficios</a:t>
            </a:r>
          </a:p>
        </p:txBody>
      </p:sp>
      <p:sp>
        <p:nvSpPr>
          <p:cNvPr id="5" name="Title 2">
            <a:extLst>
              <a:ext uri="{FF2B5EF4-FFF2-40B4-BE49-F238E27FC236}">
                <a16:creationId xmlns:a16="http://schemas.microsoft.com/office/drawing/2014/main" id="{1A6E3D1B-461E-8180-75FE-695FA84EF36F}"/>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chemeClr val="bg1"/>
                </a:solidFill>
                <a:cs typeface="Calibri" panose="020F0502020204030204" pitchFamily="34" charset="0"/>
              </a:rPr>
              <a:t>Portal de miembro de Delta Dental</a:t>
            </a:r>
          </a:p>
        </p:txBody>
      </p:sp>
      <p:pic>
        <p:nvPicPr>
          <p:cNvPr id="9" name="Picture 8" descr="A green rectangular sign with white text&#10;&#10;Description automatically generated">
            <a:hlinkClick r:id="rId4"/>
            <a:extLst>
              <a:ext uri="{FF2B5EF4-FFF2-40B4-BE49-F238E27FC236}">
                <a16:creationId xmlns:a16="http://schemas.microsoft.com/office/drawing/2014/main" id="{09210DE0-5341-76C3-9C01-C7B0EEB34715}"/>
              </a:ext>
            </a:extLst>
          </p:cNvPr>
          <p:cNvPicPr>
            <a:picLocks noChangeAspect="1"/>
          </p:cNvPicPr>
          <p:nvPr/>
        </p:nvPicPr>
        <p:blipFill>
          <a:blip r:embed="rId5"/>
          <a:stretch>
            <a:fillRect/>
          </a:stretch>
        </p:blipFill>
        <p:spPr>
          <a:xfrm>
            <a:off x="2126845" y="1936875"/>
            <a:ext cx="7823860" cy="3814375"/>
          </a:xfrm>
          <a:prstGeom prst="rect">
            <a:avLst/>
          </a:prstGeom>
        </p:spPr>
      </p:pic>
      <p:pic>
        <p:nvPicPr>
          <p:cNvPr id="8" name="Picture 7" descr="A grey play button in a circle&#10;&#10;Description automatically generated">
            <a:extLst>
              <a:ext uri="{FF2B5EF4-FFF2-40B4-BE49-F238E27FC236}">
                <a16:creationId xmlns:a16="http://schemas.microsoft.com/office/drawing/2014/main" id="{F346321C-DBE5-0FAE-4670-B0FAAED636FD}"/>
              </a:ext>
            </a:extLst>
          </p:cNvPr>
          <p:cNvPicPr>
            <a:picLocks noChangeAspect="1"/>
          </p:cNvPicPr>
          <p:nvPr/>
        </p:nvPicPr>
        <p:blipFill>
          <a:blip r:embed="rId6"/>
          <a:stretch>
            <a:fillRect/>
          </a:stretch>
        </p:blipFill>
        <p:spPr>
          <a:xfrm>
            <a:off x="4907651" y="3504700"/>
            <a:ext cx="1757235" cy="1100182"/>
          </a:xfrm>
          <a:prstGeom prst="rect">
            <a:avLst/>
          </a:prstGeom>
        </p:spPr>
      </p:pic>
    </p:spTree>
    <p:extLst>
      <p:ext uri="{BB962C8B-B14F-4D97-AF65-F5344CB8AC3E}">
        <p14:creationId xmlns:p14="http://schemas.microsoft.com/office/powerpoint/2010/main" val="4223453"/>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monitor with a white screen&#10;&#10;Description automatically generated with medium confidence">
            <a:extLst>
              <a:ext uri="{FF2B5EF4-FFF2-40B4-BE49-F238E27FC236}">
                <a16:creationId xmlns:a16="http://schemas.microsoft.com/office/drawing/2014/main" id="{43B5F719-8C94-7AC6-9088-EC8EE6358C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479" y="-103706"/>
            <a:ext cx="10734837" cy="7065412"/>
          </a:xfrm>
          <a:prstGeom prst="rect">
            <a:avLst/>
          </a:prstGeom>
        </p:spPr>
      </p:pic>
      <p:sp>
        <p:nvSpPr>
          <p:cNvPr id="7" name="Rectangle 6">
            <a:extLst>
              <a:ext uri="{FF2B5EF4-FFF2-40B4-BE49-F238E27FC236}">
                <a16:creationId xmlns:a16="http://schemas.microsoft.com/office/drawing/2014/main" id="{BECACB08-8022-8585-3CD1-5DB3382573FC}"/>
              </a:ext>
            </a:extLst>
          </p:cNvPr>
          <p:cNvSpPr/>
          <p:nvPr/>
        </p:nvSpPr>
        <p:spPr>
          <a:xfrm>
            <a:off x="11682780" y="-207412"/>
            <a:ext cx="554182" cy="7065412"/>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een and white logo&#10;&#10;Description automatically generated">
            <a:hlinkClick r:id="rId4"/>
            <a:extLst>
              <a:ext uri="{FF2B5EF4-FFF2-40B4-BE49-F238E27FC236}">
                <a16:creationId xmlns:a16="http://schemas.microsoft.com/office/drawing/2014/main" id="{3938F083-0614-0464-5741-71BEE5F97359}"/>
              </a:ext>
            </a:extLst>
          </p:cNvPr>
          <p:cNvPicPr>
            <a:picLocks noChangeAspect="1"/>
          </p:cNvPicPr>
          <p:nvPr/>
        </p:nvPicPr>
        <p:blipFill>
          <a:blip r:embed="rId5"/>
          <a:stretch>
            <a:fillRect/>
          </a:stretch>
        </p:blipFill>
        <p:spPr>
          <a:xfrm>
            <a:off x="2851389" y="1218053"/>
            <a:ext cx="6489222" cy="3519287"/>
          </a:xfrm>
          <a:prstGeom prst="rect">
            <a:avLst/>
          </a:prstGeom>
        </p:spPr>
      </p:pic>
      <p:pic>
        <p:nvPicPr>
          <p:cNvPr id="6" name="Picture 5" descr="A grey play button in a circle&#10;&#10;Description automatically generated with low confidence">
            <a:hlinkClick r:id="rId6"/>
            <a:extLst>
              <a:ext uri="{FF2B5EF4-FFF2-40B4-BE49-F238E27FC236}">
                <a16:creationId xmlns:a16="http://schemas.microsoft.com/office/drawing/2014/main" id="{F4C2FA41-9140-653A-277C-BD8B2FA690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09319" y="2628817"/>
            <a:ext cx="1697159" cy="1062570"/>
          </a:xfrm>
          <a:prstGeom prst="rect">
            <a:avLst/>
          </a:prstGeom>
        </p:spPr>
      </p:pic>
    </p:spTree>
    <p:extLst>
      <p:ext uri="{BB962C8B-B14F-4D97-AF65-F5344CB8AC3E}">
        <p14:creationId xmlns:p14="http://schemas.microsoft.com/office/powerpoint/2010/main" val="601189585"/>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6E7A78-F681-8376-356A-EC38EF2768BE}"/>
              </a:ext>
            </a:extLst>
          </p:cNvPr>
          <p:cNvSpPr/>
          <p:nvPr/>
        </p:nvSpPr>
        <p:spPr>
          <a:xfrm>
            <a:off x="-56646" y="5008970"/>
            <a:ext cx="12348447" cy="1956726"/>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rectangle with white text&#10;&#10;Description automatically generated">
            <a:extLst>
              <a:ext uri="{FF2B5EF4-FFF2-40B4-BE49-F238E27FC236}">
                <a16:creationId xmlns:a16="http://schemas.microsoft.com/office/drawing/2014/main" id="{D72C1FC4-8308-3307-7B57-C8AB88E09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7467" y="6126180"/>
            <a:ext cx="2504532" cy="989834"/>
          </a:xfrm>
          <a:prstGeom prst="rect">
            <a:avLst/>
          </a:prstGeom>
        </p:spPr>
      </p:pic>
      <p:sp>
        <p:nvSpPr>
          <p:cNvPr id="7" name="TextBox 6">
            <a:extLst>
              <a:ext uri="{FF2B5EF4-FFF2-40B4-BE49-F238E27FC236}">
                <a16:creationId xmlns:a16="http://schemas.microsoft.com/office/drawing/2014/main" id="{68A861AA-569B-34DB-9C80-52B65AF32958}"/>
              </a:ext>
            </a:extLst>
          </p:cNvPr>
          <p:cNvSpPr txBox="1"/>
          <p:nvPr/>
        </p:nvSpPr>
        <p:spPr>
          <a:xfrm>
            <a:off x="297297" y="902547"/>
            <a:ext cx="9809973" cy="400110"/>
          </a:xfrm>
          <a:prstGeom prst="rect">
            <a:avLst/>
          </a:prstGeom>
          <a:noFill/>
        </p:spPr>
        <p:txBody>
          <a:bodyPr wrap="square" rtlCol="0">
            <a:spAutoFit/>
          </a:bodyPr>
          <a:lstStyle/>
          <a:p>
            <a:r>
              <a:rPr lang="es-ES_tradnl" sz="2000" dirty="0">
                <a:solidFill>
                  <a:schemeClr val="tx1">
                    <a:lumMod val="85000"/>
                    <a:lumOff val="15000"/>
                  </a:schemeClr>
                </a:solidFill>
                <a:latin typeface="+mj-lt"/>
                <a:cs typeface="Calibri Light" panose="020F0302020204030204" pitchFamily="34" charset="0"/>
              </a:rPr>
              <a:t>Acceso rápido al reporte completo de tus beneficios</a:t>
            </a:r>
          </a:p>
        </p:txBody>
      </p:sp>
      <p:sp>
        <p:nvSpPr>
          <p:cNvPr id="8" name="Title 2">
            <a:extLst>
              <a:ext uri="{FF2B5EF4-FFF2-40B4-BE49-F238E27FC236}">
                <a16:creationId xmlns:a16="http://schemas.microsoft.com/office/drawing/2014/main" id="{69437FFD-9B19-B71D-D013-DC5514399488}"/>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Reporte de beneficios</a:t>
            </a:r>
          </a:p>
        </p:txBody>
      </p:sp>
      <p:pic>
        <p:nvPicPr>
          <p:cNvPr id="1026" name="Picture 2">
            <a:extLst>
              <a:ext uri="{FF2B5EF4-FFF2-40B4-BE49-F238E27FC236}">
                <a16:creationId xmlns:a16="http://schemas.microsoft.com/office/drawing/2014/main" id="{1798175E-DF3B-3C1E-253F-6DBB5CAD91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3050" y="1542370"/>
            <a:ext cx="6565900" cy="50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65734"/>
      </p:ext>
    </p:extLst>
  </p:cSld>
  <p:clrMapOvr>
    <a:masterClrMapping/>
  </p:clrMapOvr>
  <mc:AlternateContent xmlns:mc="http://schemas.openxmlformats.org/markup-compatibility/2006" xmlns:p14="http://schemas.microsoft.com/office/powerpoint/2010/main">
    <mc:Choice Requires="p14">
      <p:transition spd="slow" p14:dur="2000" advTm="18597"/>
    </mc:Choice>
    <mc:Fallback xmlns="">
      <p:transition spd="slow" advTm="1859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sp>
        <p:nvSpPr>
          <p:cNvPr id="11" name="TextBox 10"/>
          <p:cNvSpPr txBox="1"/>
          <p:nvPr/>
        </p:nvSpPr>
        <p:spPr>
          <a:xfrm>
            <a:off x="889517" y="1854516"/>
            <a:ext cx="5409185" cy="4651723"/>
          </a:xfrm>
          <a:prstGeom prst="rect">
            <a:avLst/>
          </a:prstGeom>
          <a:noFill/>
        </p:spPr>
        <p:txBody>
          <a:bodyPr wrap="square" rtlCol="0">
            <a:spAutoFit/>
          </a:bodyPr>
          <a:lstStyle/>
          <a:p>
            <a:r>
              <a:rPr lang="es-ES_tradnl" sz="2400" dirty="0">
                <a:solidFill>
                  <a:srgbClr val="299D37"/>
                </a:solidFill>
                <a:latin typeface="+mj-lt"/>
                <a:cs typeface="Calibri" panose="020F0502020204030204" pitchFamily="34" charset="0"/>
              </a:rPr>
              <a:t>Número de teléfono:</a:t>
            </a:r>
          </a:p>
          <a:p>
            <a:r>
              <a:rPr lang="es-ES_tradnl" sz="2400" dirty="0">
                <a:solidFill>
                  <a:schemeClr val="tx1">
                    <a:lumMod val="85000"/>
                    <a:lumOff val="15000"/>
                  </a:schemeClr>
                </a:solidFill>
                <a:latin typeface="+mj-lt"/>
                <a:cs typeface="Calibri" panose="020F0502020204030204" pitchFamily="34" charset="0"/>
              </a:rPr>
              <a:t>1-800-610-0201</a:t>
            </a:r>
          </a:p>
          <a:p>
            <a:pPr>
              <a:lnSpc>
                <a:spcPct val="70000"/>
              </a:lnSpc>
            </a:pPr>
            <a:endParaRPr lang="es-ES_tradnl" sz="2400" dirty="0">
              <a:solidFill>
                <a:schemeClr val="tx1">
                  <a:lumMod val="65000"/>
                  <a:lumOff val="35000"/>
                </a:schemeClr>
              </a:solidFill>
              <a:latin typeface="+mj-lt"/>
              <a:cs typeface="Calibri" panose="020F0502020204030204" pitchFamily="34" charset="0"/>
            </a:endParaRPr>
          </a:p>
          <a:p>
            <a:r>
              <a:rPr lang="es-ES_tradnl" sz="2400" dirty="0">
                <a:solidFill>
                  <a:srgbClr val="299D37"/>
                </a:solidFill>
                <a:latin typeface="+mj-lt"/>
                <a:cs typeface="Calibri" panose="020F0502020204030204" pitchFamily="34" charset="0"/>
              </a:rPr>
              <a:t>Correo electrónico:</a:t>
            </a:r>
          </a:p>
          <a:p>
            <a:r>
              <a:rPr lang="es-ES_tradnl" sz="2400" dirty="0">
                <a:solidFill>
                  <a:schemeClr val="tx1">
                    <a:lumMod val="85000"/>
                    <a:lumOff val="15000"/>
                  </a:schemeClr>
                </a:solidFill>
                <a:latin typeface="+mj-lt"/>
                <a:cs typeface="Calibri" panose="020F0502020204030204" pitchFamily="34" charset="0"/>
              </a:rPr>
              <a:t>customer_experience@ddpco.com</a:t>
            </a:r>
          </a:p>
          <a:p>
            <a:pPr>
              <a:lnSpc>
                <a:spcPct val="70000"/>
              </a:lnSpc>
            </a:pPr>
            <a:endParaRPr lang="es-ES_tradnl" sz="2400" dirty="0">
              <a:solidFill>
                <a:schemeClr val="tx1">
                  <a:lumMod val="65000"/>
                  <a:lumOff val="35000"/>
                </a:schemeClr>
              </a:solidFill>
              <a:latin typeface="+mj-lt"/>
              <a:cs typeface="Calibri" panose="020F0502020204030204" pitchFamily="34" charset="0"/>
            </a:endParaRPr>
          </a:p>
          <a:p>
            <a:r>
              <a:rPr lang="es-ES_tradnl" sz="2400" dirty="0">
                <a:solidFill>
                  <a:srgbClr val="299D37"/>
                </a:solidFill>
                <a:latin typeface="+mj-lt"/>
                <a:cs typeface="Calibri" panose="020F0502020204030204" pitchFamily="34" charset="0"/>
              </a:rPr>
              <a:t>Horario de servicio:</a:t>
            </a:r>
          </a:p>
          <a:p>
            <a:r>
              <a:rPr lang="es-ES_tradnl" sz="2400" dirty="0">
                <a:solidFill>
                  <a:schemeClr val="tx1">
                    <a:lumMod val="85000"/>
                    <a:lumOff val="15000"/>
                  </a:schemeClr>
                </a:solidFill>
                <a:latin typeface="+mj-lt"/>
                <a:cs typeface="Calibri" panose="020F0502020204030204" pitchFamily="34" charset="0"/>
              </a:rPr>
              <a:t>Lunes – Jueves</a:t>
            </a:r>
          </a:p>
          <a:p>
            <a:pPr>
              <a:lnSpc>
                <a:spcPct val="70000"/>
              </a:lnSpc>
            </a:pPr>
            <a:r>
              <a:rPr lang="es-ES_tradnl" sz="2400" dirty="0">
                <a:solidFill>
                  <a:schemeClr val="tx1">
                    <a:lumMod val="85000"/>
                    <a:lumOff val="15000"/>
                  </a:schemeClr>
                </a:solidFill>
                <a:latin typeface="+mj-lt"/>
                <a:cs typeface="Calibri" panose="020F0502020204030204" pitchFamily="34" charset="0"/>
              </a:rPr>
              <a:t>7:30 a.m. – 5 p.m. hora de montaña</a:t>
            </a:r>
          </a:p>
          <a:p>
            <a:pPr>
              <a:lnSpc>
                <a:spcPct val="70000"/>
              </a:lnSpc>
            </a:pPr>
            <a:r>
              <a:rPr lang="es-ES_tradnl" sz="2400" dirty="0">
                <a:solidFill>
                  <a:schemeClr val="tx1">
                    <a:lumMod val="85000"/>
                    <a:lumOff val="15000"/>
                  </a:schemeClr>
                </a:solidFill>
                <a:latin typeface="+mj-lt"/>
                <a:cs typeface="Calibri" panose="020F0502020204030204" pitchFamily="34" charset="0"/>
              </a:rPr>
              <a:t>Viernes</a:t>
            </a:r>
          </a:p>
          <a:p>
            <a:pPr>
              <a:lnSpc>
                <a:spcPct val="70000"/>
              </a:lnSpc>
            </a:pPr>
            <a:r>
              <a:rPr lang="es-ES_tradnl" sz="2400" dirty="0">
                <a:solidFill>
                  <a:schemeClr val="tx1">
                    <a:lumMod val="85000"/>
                    <a:lumOff val="15000"/>
                  </a:schemeClr>
                </a:solidFill>
                <a:latin typeface="+mj-lt"/>
                <a:cs typeface="Calibri" panose="020F0502020204030204" pitchFamily="34" charset="0"/>
              </a:rPr>
              <a:t>9 a.m. – 5 p.m. hora de montaña</a:t>
            </a:r>
          </a:p>
          <a:p>
            <a:pPr>
              <a:lnSpc>
                <a:spcPct val="70000"/>
              </a:lnSpc>
            </a:pPr>
            <a:endParaRPr lang="es-ES_tradnl" sz="2400" dirty="0">
              <a:solidFill>
                <a:schemeClr val="tx1">
                  <a:lumMod val="85000"/>
                  <a:lumOff val="15000"/>
                </a:schemeClr>
              </a:solidFill>
              <a:latin typeface="+mj-lt"/>
              <a:cs typeface="Calibri" panose="020F0502020204030204" pitchFamily="34" charset="0"/>
            </a:endParaRPr>
          </a:p>
          <a:p>
            <a:pPr>
              <a:lnSpc>
                <a:spcPct val="70000"/>
              </a:lnSpc>
            </a:pPr>
            <a:r>
              <a:rPr lang="es-ES_tradnl" sz="2400" dirty="0">
                <a:solidFill>
                  <a:srgbClr val="299D37"/>
                </a:solidFill>
                <a:latin typeface="+mj-lt"/>
                <a:cs typeface="Calibri" panose="020F0502020204030204" pitchFamily="34" charset="0"/>
              </a:rPr>
              <a:t>24/7 Centro de llamadas automatizadas</a:t>
            </a:r>
          </a:p>
          <a:p>
            <a:pPr>
              <a:lnSpc>
                <a:spcPct val="70000"/>
              </a:lnSpc>
            </a:pPr>
            <a:endParaRPr lang="es-ES_tradnl" sz="2400" dirty="0">
              <a:solidFill>
                <a:schemeClr val="tx1">
                  <a:lumMod val="85000"/>
                  <a:lumOff val="15000"/>
                </a:schemeClr>
              </a:solidFill>
              <a:latin typeface="+mj-lt"/>
              <a:cs typeface="Calibri Light"/>
            </a:endParaRPr>
          </a:p>
          <a:p>
            <a:pPr>
              <a:lnSpc>
                <a:spcPct val="70000"/>
              </a:lnSpc>
            </a:pPr>
            <a:endParaRPr lang="es-ES_tradnl" sz="2400" dirty="0">
              <a:solidFill>
                <a:schemeClr val="tx1">
                  <a:lumMod val="65000"/>
                  <a:lumOff val="35000"/>
                </a:schemeClr>
              </a:solidFill>
              <a:latin typeface="+mj-lt"/>
              <a:cs typeface="Calibri Light"/>
            </a:endParaRPr>
          </a:p>
        </p:txBody>
      </p:sp>
      <p:pic>
        <p:nvPicPr>
          <p:cNvPr id="9" name="Picture 8" descr="A green rectangle with white text&#10;&#10;Description automatically generated">
            <a:extLst>
              <a:ext uri="{FF2B5EF4-FFF2-40B4-BE49-F238E27FC236}">
                <a16:creationId xmlns:a16="http://schemas.microsoft.com/office/drawing/2014/main" id="{F5EFE4FF-B98B-34C8-8DA8-07BA1A53DD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9135" y="6126690"/>
            <a:ext cx="2504532" cy="989834"/>
          </a:xfrm>
          <a:prstGeom prst="rect">
            <a:avLst/>
          </a:prstGeom>
        </p:spPr>
      </p:pic>
      <p:pic>
        <p:nvPicPr>
          <p:cNvPr id="10" name="Picture 9" descr="A map of the united states of america&#10;&#10;Description automatically generated">
            <a:extLst>
              <a:ext uri="{FF2B5EF4-FFF2-40B4-BE49-F238E27FC236}">
                <a16:creationId xmlns:a16="http://schemas.microsoft.com/office/drawing/2014/main" id="{EEC29C58-03A7-0296-2853-96DCA359EDCE}"/>
              </a:ext>
            </a:extLst>
          </p:cNvPr>
          <p:cNvPicPr>
            <a:picLocks noChangeAspect="1"/>
          </p:cNvPicPr>
          <p:nvPr/>
        </p:nvPicPr>
        <p:blipFill>
          <a:blip r:embed="rId5"/>
          <a:stretch>
            <a:fillRect/>
          </a:stretch>
        </p:blipFill>
        <p:spPr>
          <a:xfrm>
            <a:off x="5147426" y="1870670"/>
            <a:ext cx="7274763" cy="4554634"/>
          </a:xfrm>
          <a:prstGeom prst="rect">
            <a:avLst/>
          </a:prstGeom>
        </p:spPr>
      </p:pic>
      <p:sp>
        <p:nvSpPr>
          <p:cNvPr id="2" name="TextBox 1">
            <a:extLst>
              <a:ext uri="{FF2B5EF4-FFF2-40B4-BE49-F238E27FC236}">
                <a16:creationId xmlns:a16="http://schemas.microsoft.com/office/drawing/2014/main" id="{3D424C04-D5FD-0A36-D22B-8DDECF4CA175}"/>
              </a:ext>
            </a:extLst>
          </p:cNvPr>
          <p:cNvSpPr txBox="1"/>
          <p:nvPr/>
        </p:nvSpPr>
        <p:spPr>
          <a:xfrm>
            <a:off x="297297" y="902547"/>
            <a:ext cx="10632156" cy="400110"/>
          </a:xfrm>
          <a:prstGeom prst="rect">
            <a:avLst/>
          </a:prstGeom>
          <a:noFill/>
        </p:spPr>
        <p:txBody>
          <a:bodyPr wrap="square" rtlCol="0">
            <a:spAutoFit/>
          </a:bodyPr>
          <a:lstStyle/>
          <a:p>
            <a:r>
              <a:rPr lang="es-ES_tradnl" sz="2000" dirty="0">
                <a:solidFill>
                  <a:schemeClr val="tx1">
                    <a:lumMod val="85000"/>
                    <a:lumOff val="15000"/>
                  </a:schemeClr>
                </a:solidFill>
                <a:latin typeface="+mj-lt"/>
                <a:cs typeface="Calibri Light" panose="020F0302020204030204" pitchFamily="34" charset="0"/>
              </a:rPr>
              <a:t>Servicio que necesitas cuando lo necesitas…porque vivimos donde tu vives</a:t>
            </a:r>
          </a:p>
        </p:txBody>
      </p:sp>
      <p:sp>
        <p:nvSpPr>
          <p:cNvPr id="6" name="Title 2">
            <a:extLst>
              <a:ext uri="{FF2B5EF4-FFF2-40B4-BE49-F238E27FC236}">
                <a16:creationId xmlns:a16="http://schemas.microsoft.com/office/drawing/2014/main" id="{88E82D6D-B05D-9683-5521-A1CBEB25443D}"/>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3600" dirty="0">
                <a:solidFill>
                  <a:srgbClr val="00B30E"/>
                </a:solidFill>
                <a:cs typeface="Calibri" panose="020F0502020204030204" pitchFamily="34" charset="0"/>
              </a:rPr>
              <a:t>Servicio local</a:t>
            </a:r>
          </a:p>
        </p:txBody>
      </p:sp>
    </p:spTree>
    <p:extLst>
      <p:ext uri="{BB962C8B-B14F-4D97-AF65-F5344CB8AC3E}">
        <p14:creationId xmlns:p14="http://schemas.microsoft.com/office/powerpoint/2010/main" val="2073119701"/>
      </p:ext>
    </p:extLst>
  </p:cSld>
  <p:clrMapOvr>
    <a:masterClrMapping/>
  </p:clrMapOvr>
  <mc:AlternateContent xmlns:mc="http://schemas.openxmlformats.org/markup-compatibility/2006" xmlns:p14="http://schemas.microsoft.com/office/powerpoint/2010/main">
    <mc:Choice Requires="p14">
      <p:transition spd="slow" p14:dur="2000" advTm="16926"/>
    </mc:Choice>
    <mc:Fallback xmlns="">
      <p:transition spd="slow" advTm="16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yellow shirt and backpack walking in a forest&#10;&#10;Description automatically generated">
            <a:extLst>
              <a:ext uri="{FF2B5EF4-FFF2-40B4-BE49-F238E27FC236}">
                <a16:creationId xmlns:a16="http://schemas.microsoft.com/office/drawing/2014/main" id="{AAC0E45B-4A19-64DB-0196-C2FDF8EEEC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125" y="-887515"/>
            <a:ext cx="12946250" cy="8633029"/>
          </a:xfrm>
          <a:prstGeom prst="rect">
            <a:avLst/>
          </a:prstGeom>
        </p:spPr>
      </p:pic>
      <p:sp>
        <p:nvSpPr>
          <p:cNvPr id="11" name="TextBox 10">
            <a:extLst>
              <a:ext uri="{FF2B5EF4-FFF2-40B4-BE49-F238E27FC236}">
                <a16:creationId xmlns:a16="http://schemas.microsoft.com/office/drawing/2014/main" id="{017709CE-55B1-132A-2066-6305F1D4B534}"/>
              </a:ext>
            </a:extLst>
          </p:cNvPr>
          <p:cNvSpPr txBox="1"/>
          <p:nvPr/>
        </p:nvSpPr>
        <p:spPr>
          <a:xfrm>
            <a:off x="8513959" y="6211936"/>
            <a:ext cx="4055166" cy="1292127"/>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3600" b="1" kern="1200" dirty="0">
                <a:solidFill>
                  <a:schemeClr val="bg1"/>
                </a:solidFill>
                <a:latin typeface="+mj-lt"/>
                <a:ea typeface="+mj-ea"/>
                <a:cs typeface="Calibri" panose="020F0502020204030204" pitchFamily="34" charset="0"/>
              </a:rPr>
              <a:t>¡Deja qu</a:t>
            </a:r>
            <a:r>
              <a:rPr lang="en-US" sz="3600" b="1" dirty="0">
                <a:solidFill>
                  <a:schemeClr val="bg1"/>
                </a:solidFill>
                <a:latin typeface="+mj-lt"/>
                <a:ea typeface="+mj-ea"/>
                <a:cs typeface="Calibri" panose="020F0502020204030204" pitchFamily="34" charset="0"/>
              </a:rPr>
              <a:t>e brille el poder de tu sonrisa!</a:t>
            </a:r>
            <a:endParaRPr lang="en-US" sz="3600" b="1" kern="1200" dirty="0">
              <a:solidFill>
                <a:schemeClr val="bg1"/>
              </a:solidFill>
              <a:latin typeface="+mj-lt"/>
              <a:ea typeface="+mj-ea"/>
              <a:cs typeface="Calibri" panose="020F0502020204030204" pitchFamily="34" charset="0"/>
            </a:endParaRPr>
          </a:p>
        </p:txBody>
      </p:sp>
      <p:pic>
        <p:nvPicPr>
          <p:cNvPr id="13" name="Picture 12">
            <a:extLst>
              <a:ext uri="{FF2B5EF4-FFF2-40B4-BE49-F238E27FC236}">
                <a16:creationId xmlns:a16="http://schemas.microsoft.com/office/drawing/2014/main" id="{D1DDF02A-A4BD-CB14-F929-4F14D3355C4D}"/>
              </a:ext>
            </a:extLst>
          </p:cNvPr>
          <p:cNvPicPr>
            <a:picLocks noChangeAspect="1"/>
          </p:cNvPicPr>
          <p:nvPr/>
        </p:nvPicPr>
        <p:blipFill>
          <a:blip r:embed="rId4"/>
          <a:stretch>
            <a:fillRect/>
          </a:stretch>
        </p:blipFill>
        <p:spPr>
          <a:xfrm>
            <a:off x="185868" y="142543"/>
            <a:ext cx="3316750" cy="371530"/>
          </a:xfrm>
          <a:prstGeom prst="rect">
            <a:avLst/>
          </a:prstGeom>
        </p:spPr>
      </p:pic>
    </p:spTree>
    <p:extLst>
      <p:ext uri="{BB962C8B-B14F-4D97-AF65-F5344CB8AC3E}">
        <p14:creationId xmlns:p14="http://schemas.microsoft.com/office/powerpoint/2010/main" val="399258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D9EA98-2AF9-BCE2-13D9-6FF293F8D868}"/>
              </a:ext>
            </a:extLst>
          </p:cNvPr>
          <p:cNvSpPr/>
          <p:nvPr/>
        </p:nvSpPr>
        <p:spPr>
          <a:xfrm>
            <a:off x="-132347" y="-96252"/>
            <a:ext cx="12324347" cy="4384088"/>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Dlogo_white_corporatesignatureonly.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6369030"/>
            <a:ext cx="1971965" cy="488970"/>
          </a:xfrm>
          <a:prstGeom prst="rect">
            <a:avLst/>
          </a:prstGeom>
        </p:spPr>
      </p:pic>
      <p:pic>
        <p:nvPicPr>
          <p:cNvPr id="9" name="Picture 8" descr="A picture containing rectangle, screenshot, square, picture frame&#10;&#10;Description automatically generated">
            <a:extLst>
              <a:ext uri="{FF2B5EF4-FFF2-40B4-BE49-F238E27FC236}">
                <a16:creationId xmlns:a16="http://schemas.microsoft.com/office/drawing/2014/main" id="{9B35D2F2-206D-2289-9A14-35BA14F84C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111" y="499872"/>
            <a:ext cx="11013577" cy="6512465"/>
          </a:xfrm>
          <a:prstGeom prst="rect">
            <a:avLst/>
          </a:prstGeom>
        </p:spPr>
      </p:pic>
      <p:pic>
        <p:nvPicPr>
          <p:cNvPr id="7" name="Picture 6" descr="A green rectangle with white text&#10;&#10;Description automatically generated">
            <a:extLst>
              <a:ext uri="{FF2B5EF4-FFF2-40B4-BE49-F238E27FC236}">
                <a16:creationId xmlns:a16="http://schemas.microsoft.com/office/drawing/2014/main" id="{B4B59EC4-6D4C-7795-3C95-98489586FF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0703" y="6138948"/>
            <a:ext cx="2504532" cy="989834"/>
          </a:xfrm>
          <a:prstGeom prst="rect">
            <a:avLst/>
          </a:prstGeom>
        </p:spPr>
      </p:pic>
      <p:pic>
        <p:nvPicPr>
          <p:cNvPr id="6" name="Picture 5" descr="A person and person with a child&#10;&#10;Description automatically generated">
            <a:extLst>
              <a:ext uri="{FF2B5EF4-FFF2-40B4-BE49-F238E27FC236}">
                <a16:creationId xmlns:a16="http://schemas.microsoft.com/office/drawing/2014/main" id="{5CD56B20-48BD-7561-CCDB-911785F0897A}"/>
              </a:ext>
            </a:extLst>
          </p:cNvPr>
          <p:cNvPicPr>
            <a:picLocks noChangeAspect="1"/>
          </p:cNvPicPr>
          <p:nvPr/>
        </p:nvPicPr>
        <p:blipFill>
          <a:blip r:embed="rId6"/>
          <a:stretch>
            <a:fillRect/>
          </a:stretch>
        </p:blipFill>
        <p:spPr>
          <a:xfrm>
            <a:off x="3127382" y="2115527"/>
            <a:ext cx="5937236" cy="3245689"/>
          </a:xfrm>
          <a:prstGeom prst="rect">
            <a:avLst/>
          </a:prstGeom>
        </p:spPr>
      </p:pic>
      <p:pic>
        <p:nvPicPr>
          <p:cNvPr id="2" name="Picture 1" descr="A grey play button in a circle&#10;&#10;Description automatically generated with low confidence">
            <a:hlinkClick r:id="rId7"/>
            <a:extLst>
              <a:ext uri="{FF2B5EF4-FFF2-40B4-BE49-F238E27FC236}">
                <a16:creationId xmlns:a16="http://schemas.microsoft.com/office/drawing/2014/main" id="{DC5EEA43-D3DA-B3ED-F86B-E35BF04770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1246" y="3397587"/>
            <a:ext cx="1697159" cy="1062570"/>
          </a:xfrm>
          <a:prstGeom prst="rect">
            <a:avLst/>
          </a:prstGeom>
        </p:spPr>
      </p:pic>
      <p:sp>
        <p:nvSpPr>
          <p:cNvPr id="11" name="Title 2">
            <a:extLst>
              <a:ext uri="{FF2B5EF4-FFF2-40B4-BE49-F238E27FC236}">
                <a16:creationId xmlns:a16="http://schemas.microsoft.com/office/drawing/2014/main" id="{21ABDEA1-4271-3A29-CD0E-6528239EC476}"/>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bg1"/>
                </a:solidFill>
                <a:cs typeface="Calibri" panose="020F0502020204030204" pitchFamily="34" charset="0"/>
              </a:rPr>
              <a:t>El valor del seguro dental</a:t>
            </a:r>
          </a:p>
        </p:txBody>
      </p:sp>
    </p:spTree>
    <p:extLst>
      <p:ext uri="{BB962C8B-B14F-4D97-AF65-F5344CB8AC3E}">
        <p14:creationId xmlns:p14="http://schemas.microsoft.com/office/powerpoint/2010/main" val="3462403848"/>
      </p:ext>
    </p:extLst>
  </p:cSld>
  <p:clrMapOvr>
    <a:masterClrMapping/>
  </p:clrMapOvr>
  <mc:AlternateContent xmlns:mc="http://schemas.openxmlformats.org/markup-compatibility/2006" xmlns:p14="http://schemas.microsoft.com/office/powerpoint/2010/main">
    <mc:Choice Requires="p14">
      <p:transition spd="slow" p14:dur="2000" advTm="24115"/>
    </mc:Choice>
    <mc:Fallback xmlns="">
      <p:transition spd="slow" advTm="241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B79D44A2-61A5-1128-C9F3-08DFED427496}"/>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dirty="0"/>
          </a:p>
        </p:txBody>
      </p:sp>
      <p:pic>
        <p:nvPicPr>
          <p:cNvPr id="2" name="object 2"/>
          <p:cNvPicPr/>
          <p:nvPr/>
        </p:nvPicPr>
        <p:blipFill>
          <a:blip r:embed="rId3" cstate="print"/>
          <a:stretch>
            <a:fillRect/>
          </a:stretch>
        </p:blipFill>
        <p:spPr>
          <a:xfrm>
            <a:off x="2406153" y="463157"/>
            <a:ext cx="2274011" cy="1863026"/>
          </a:xfrm>
          <a:prstGeom prst="rect">
            <a:avLst/>
          </a:prstGeom>
        </p:spPr>
      </p:pic>
      <p:grpSp>
        <p:nvGrpSpPr>
          <p:cNvPr id="3" name="object 3"/>
          <p:cNvGrpSpPr/>
          <p:nvPr/>
        </p:nvGrpSpPr>
        <p:grpSpPr>
          <a:xfrm>
            <a:off x="3493958" y="457187"/>
            <a:ext cx="2907030" cy="2341245"/>
            <a:chOff x="3493958" y="457187"/>
            <a:chExt cx="2907030" cy="2341245"/>
          </a:xfrm>
        </p:grpSpPr>
        <p:sp>
          <p:nvSpPr>
            <p:cNvPr id="4" name="object 4"/>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dirty="0"/>
            </a:p>
          </p:txBody>
        </p:sp>
        <p:sp>
          <p:nvSpPr>
            <p:cNvPr id="5" name="object 5"/>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dirty="0"/>
            </a:p>
          </p:txBody>
        </p:sp>
        <p:pic>
          <p:nvPicPr>
            <p:cNvPr id="6" name="object 6"/>
            <p:cNvPicPr/>
            <p:nvPr/>
          </p:nvPicPr>
          <p:blipFill>
            <a:blip r:embed="rId4" cstate="print"/>
            <a:stretch>
              <a:fillRect/>
            </a:stretch>
          </p:blipFill>
          <p:spPr>
            <a:xfrm>
              <a:off x="3493958" y="457187"/>
              <a:ext cx="2906842" cy="2340914"/>
            </a:xfrm>
            <a:prstGeom prst="rect">
              <a:avLst/>
            </a:prstGeom>
          </p:spPr>
        </p:pic>
      </p:grpSp>
      <p:sp>
        <p:nvSpPr>
          <p:cNvPr id="7" name="object 7"/>
          <p:cNvSpPr txBox="1"/>
          <p:nvPr/>
        </p:nvSpPr>
        <p:spPr>
          <a:xfrm>
            <a:off x="6352895" y="3381240"/>
            <a:ext cx="4040504" cy="756920"/>
          </a:xfrm>
          <a:prstGeom prst="rect">
            <a:avLst/>
          </a:prstGeom>
        </p:spPr>
        <p:txBody>
          <a:bodyPr vert="horz" wrap="square" lIns="0" tIns="12700" rIns="0" bIns="0" rtlCol="0">
            <a:spAutoFit/>
          </a:bodyPr>
          <a:lstStyle/>
          <a:p>
            <a:pPr marL="12700">
              <a:lnSpc>
                <a:spcPct val="100000"/>
              </a:lnSpc>
              <a:spcBef>
                <a:spcPts val="100"/>
              </a:spcBef>
            </a:pPr>
            <a:r>
              <a:rPr lang="en-US" sz="4800" dirty="0">
                <a:solidFill>
                  <a:srgbClr val="2CAF35"/>
                </a:solidFill>
                <a:latin typeface="+mj-lt"/>
                <a:cs typeface="Calibri" panose="020F0502020204030204" pitchFamily="34" charset="0"/>
              </a:rPr>
              <a:t>Nuestra red</a:t>
            </a:r>
            <a:endParaRPr sz="4800" dirty="0">
              <a:latin typeface="+mj-lt"/>
              <a:cs typeface="Calibri" panose="020F0502020204030204" pitchFamily="34" charset="0"/>
            </a:endParaRPr>
          </a:p>
        </p:txBody>
      </p:sp>
      <p:sp>
        <p:nvSpPr>
          <p:cNvPr id="8" name="object 8"/>
          <p:cNvSpPr txBox="1"/>
          <p:nvPr/>
        </p:nvSpPr>
        <p:spPr>
          <a:xfrm>
            <a:off x="368300" y="3516879"/>
            <a:ext cx="4310380" cy="1674817"/>
          </a:xfrm>
          <a:prstGeom prst="rect">
            <a:avLst/>
          </a:prstGeom>
        </p:spPr>
        <p:txBody>
          <a:bodyPr vert="horz" wrap="square" lIns="0" tIns="12700" rIns="0" bIns="0" rtlCol="0">
            <a:spAutoFit/>
          </a:bodyPr>
          <a:lstStyle/>
          <a:p>
            <a:pPr marL="12700">
              <a:lnSpc>
                <a:spcPct val="100000"/>
              </a:lnSpc>
              <a:spcBef>
                <a:spcPts val="100"/>
              </a:spcBef>
              <a:tabLst>
                <a:tab pos="1287145" algn="l"/>
              </a:tabLst>
            </a:pPr>
            <a:r>
              <a:rPr lang="es-ES_tradnl" sz="3600" spc="-20" dirty="0">
                <a:solidFill>
                  <a:srgbClr val="FFFFFF"/>
                </a:solidFill>
                <a:latin typeface="+mj-lt"/>
                <a:cs typeface="Calibri" panose="020F0502020204030204" pitchFamily="34" charset="0"/>
              </a:rPr>
              <a:t>Más opciones para tu cuidado de salud dental </a:t>
            </a:r>
            <a:endParaRPr lang="es-ES_tradnl" sz="3600" dirty="0">
              <a:latin typeface="+mj-lt"/>
              <a:cs typeface="Calibri" panose="020F0502020204030204" pitchFamily="34" charset="0"/>
            </a:endParaRPr>
          </a:p>
        </p:txBody>
      </p:sp>
      <p:pic>
        <p:nvPicPr>
          <p:cNvPr id="10" name="Picture 9" descr="A green rectangle with white text&#10;&#10;Description automatically generated">
            <a:extLst>
              <a:ext uri="{FF2B5EF4-FFF2-40B4-BE49-F238E27FC236}">
                <a16:creationId xmlns:a16="http://schemas.microsoft.com/office/drawing/2014/main" id="{B0AE1304-6EDD-9F30-411F-8158460468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3930" y="6135889"/>
            <a:ext cx="2504532" cy="989834"/>
          </a:xfrm>
          <a:prstGeom prst="rect">
            <a:avLst/>
          </a:prstGeom>
        </p:spPr>
      </p:pic>
    </p:spTree>
    <p:extLst>
      <p:ext uri="{BB962C8B-B14F-4D97-AF65-F5344CB8AC3E}">
        <p14:creationId xmlns:p14="http://schemas.microsoft.com/office/powerpoint/2010/main" val="241531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bwMode="auto">
          <a:xfrm>
            <a:off x="1111293" y="2180468"/>
            <a:ext cx="4111968" cy="4111968"/>
          </a:xfrm>
          <a:prstGeom prst="ellipse">
            <a:avLst/>
          </a:prstGeom>
          <a:solidFill>
            <a:srgbClr val="5C3B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Oval 9"/>
          <p:cNvSpPr/>
          <p:nvPr/>
        </p:nvSpPr>
        <p:spPr bwMode="auto">
          <a:xfrm>
            <a:off x="1514941" y="3124200"/>
            <a:ext cx="3304672" cy="3071665"/>
          </a:xfrm>
          <a:prstGeom prst="ellipse">
            <a:avLst/>
          </a:prstGeom>
          <a:solidFill>
            <a:srgbClr val="00B30E"/>
          </a:solidFill>
          <a:ln>
            <a:solidFill>
              <a:srgbClr val="299D37">
                <a:alpha val="3000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299D37"/>
              </a:solidFill>
            </a:endParaRPr>
          </a:p>
        </p:txBody>
      </p:sp>
      <p:sp>
        <p:nvSpPr>
          <p:cNvPr id="11" name="TextBox 10"/>
          <p:cNvSpPr txBox="1"/>
          <p:nvPr/>
        </p:nvSpPr>
        <p:spPr>
          <a:xfrm>
            <a:off x="1870752" y="2485240"/>
            <a:ext cx="2635876" cy="461665"/>
          </a:xfrm>
          <a:prstGeom prst="rect">
            <a:avLst/>
          </a:prstGeom>
          <a:noFill/>
        </p:spPr>
        <p:txBody>
          <a:bodyPr wrap="square" rtlCol="0">
            <a:spAutoFit/>
          </a:bodyPr>
          <a:lstStyle/>
          <a:p>
            <a:pPr algn="ctr"/>
            <a:r>
              <a:rPr lang="en-US" sz="2400" dirty="0">
                <a:solidFill>
                  <a:schemeClr val="bg1"/>
                </a:solidFill>
                <a:latin typeface="+mj-lt"/>
                <a:cs typeface="Calibri" panose="020F0502020204030204" pitchFamily="34" charset="0"/>
              </a:rPr>
              <a:t>Premier</a:t>
            </a:r>
            <a:r>
              <a:rPr lang="en-US" sz="2400" baseline="30000" dirty="0">
                <a:solidFill>
                  <a:schemeClr val="bg1"/>
                </a:solidFill>
                <a:latin typeface="+mj-lt"/>
                <a:cs typeface="Calibri" panose="020F0502020204030204" pitchFamily="34" charset="0"/>
              </a:rPr>
              <a:t>®</a:t>
            </a:r>
          </a:p>
        </p:txBody>
      </p:sp>
      <p:sp>
        <p:nvSpPr>
          <p:cNvPr id="12" name="TextBox 11"/>
          <p:cNvSpPr txBox="1"/>
          <p:nvPr/>
        </p:nvSpPr>
        <p:spPr>
          <a:xfrm>
            <a:off x="1870752" y="3734259"/>
            <a:ext cx="2635876" cy="461665"/>
          </a:xfrm>
          <a:prstGeom prst="rect">
            <a:avLst/>
          </a:prstGeom>
          <a:noFill/>
        </p:spPr>
        <p:txBody>
          <a:bodyPr wrap="square" rtlCol="0">
            <a:spAutoFit/>
          </a:bodyPr>
          <a:lstStyle/>
          <a:p>
            <a:pPr algn="ctr"/>
            <a:r>
              <a:rPr lang="en-US" sz="2400" dirty="0">
                <a:solidFill>
                  <a:schemeClr val="bg1"/>
                </a:solidFill>
                <a:latin typeface="+mj-lt"/>
                <a:cs typeface="Calibri" panose="020F0502020204030204" pitchFamily="34" charset="0"/>
              </a:rPr>
              <a:t>PPO</a:t>
            </a:r>
            <a:r>
              <a:rPr lang="en-US" sz="2400" baseline="30000" dirty="0">
                <a:solidFill>
                  <a:schemeClr val="bg1"/>
                </a:solidFill>
                <a:latin typeface="+mj-lt"/>
                <a:cs typeface="Calibri" panose="020F0502020204030204" pitchFamily="34" charset="0"/>
              </a:rPr>
              <a:t>™</a:t>
            </a:r>
          </a:p>
        </p:txBody>
      </p:sp>
      <p:sp>
        <p:nvSpPr>
          <p:cNvPr id="13" name="TextBox 12"/>
          <p:cNvSpPr txBox="1"/>
          <p:nvPr/>
        </p:nvSpPr>
        <p:spPr>
          <a:xfrm>
            <a:off x="6354992" y="1520276"/>
            <a:ext cx="3408837" cy="1631216"/>
          </a:xfrm>
          <a:prstGeom prst="rect">
            <a:avLst/>
          </a:prstGeom>
          <a:noFill/>
        </p:spPr>
        <p:txBody>
          <a:bodyPr wrap="square" rtlCol="0">
            <a:spAutoFit/>
          </a:bodyPr>
          <a:lstStyle/>
          <a:p>
            <a:r>
              <a:rPr lang="es-ES_tradnl" sz="2000" dirty="0">
                <a:solidFill>
                  <a:schemeClr val="tx1">
                    <a:lumMod val="85000"/>
                    <a:lumOff val="15000"/>
                  </a:schemeClr>
                </a:solidFill>
                <a:latin typeface="+mj-lt"/>
                <a:cs typeface="Calibri" panose="020F0502020204030204" pitchFamily="34" charset="0"/>
              </a:rPr>
              <a:t>Tenemos más de </a:t>
            </a:r>
            <a:r>
              <a:rPr lang="es-ES_tradnl" sz="2000" b="1" dirty="0">
                <a:solidFill>
                  <a:srgbClr val="43B02A"/>
                </a:solidFill>
                <a:latin typeface="+mj-lt"/>
                <a:cs typeface="Calibri" panose="020F0502020204030204" pitchFamily="34" charset="0"/>
              </a:rPr>
              <a:t>3,700</a:t>
            </a:r>
            <a:r>
              <a:rPr lang="es-ES_tradnl" sz="2000" dirty="0">
                <a:solidFill>
                  <a:srgbClr val="43B02A"/>
                </a:solidFill>
                <a:latin typeface="+mj-lt"/>
                <a:cs typeface="Calibri" panose="020F0502020204030204" pitchFamily="34" charset="0"/>
              </a:rPr>
              <a:t> </a:t>
            </a:r>
            <a:r>
              <a:rPr lang="es-ES_tradnl" sz="2000" dirty="0">
                <a:solidFill>
                  <a:schemeClr val="tx1">
                    <a:lumMod val="85000"/>
                    <a:lumOff val="15000"/>
                  </a:schemeClr>
                </a:solidFill>
                <a:latin typeface="+mj-lt"/>
                <a:cs typeface="Calibri" panose="020F0502020204030204" pitchFamily="34" charset="0"/>
              </a:rPr>
              <a:t>dentistas que son parte de la red Premier® y más de </a:t>
            </a:r>
            <a:r>
              <a:rPr lang="es-ES_tradnl" sz="2000" b="1" dirty="0">
                <a:solidFill>
                  <a:srgbClr val="299D37"/>
                </a:solidFill>
                <a:latin typeface="+mj-lt"/>
                <a:cs typeface="Calibri" panose="020F0502020204030204" pitchFamily="34" charset="0"/>
              </a:rPr>
              <a:t>2,600</a:t>
            </a:r>
            <a:r>
              <a:rPr lang="es-ES_tradnl" sz="2000" dirty="0">
                <a:solidFill>
                  <a:schemeClr val="tx1">
                    <a:lumMod val="85000"/>
                    <a:lumOff val="15000"/>
                  </a:schemeClr>
                </a:solidFill>
                <a:latin typeface="+mj-lt"/>
                <a:cs typeface="Calibri" panose="020F0502020204030204" pitchFamily="34" charset="0"/>
              </a:rPr>
              <a:t> proveedores de la red PPO™ en Colorado</a:t>
            </a:r>
            <a:endParaRPr lang="es-ES_tradnl" sz="2000" dirty="0">
              <a:solidFill>
                <a:srgbClr val="595959"/>
              </a:solidFill>
              <a:latin typeface="+mj-lt"/>
              <a:cs typeface="Calibri" panose="020F0502020204030204" pitchFamily="34" charset="0"/>
            </a:endParaRPr>
          </a:p>
        </p:txBody>
      </p:sp>
      <p:pic>
        <p:nvPicPr>
          <p:cNvPr id="14" name="Picture 13"/>
          <p:cNvPicPr>
            <a:picLocks noChangeAspect="1"/>
          </p:cNvPicPr>
          <p:nvPr/>
        </p:nvPicPr>
        <p:blipFill>
          <a:blip r:embed="rId3"/>
          <a:stretch>
            <a:fillRect/>
          </a:stretch>
        </p:blipFill>
        <p:spPr>
          <a:xfrm flipH="1" flipV="1">
            <a:off x="8608733" y="3225871"/>
            <a:ext cx="507511" cy="909291"/>
          </a:xfrm>
          <a:prstGeom prst="rect">
            <a:avLst/>
          </a:prstGeom>
        </p:spPr>
      </p:pic>
      <p:sp>
        <p:nvSpPr>
          <p:cNvPr id="15" name="TextBox 14"/>
          <p:cNvSpPr txBox="1"/>
          <p:nvPr/>
        </p:nvSpPr>
        <p:spPr>
          <a:xfrm>
            <a:off x="7233167" y="4335624"/>
            <a:ext cx="3968234" cy="1015663"/>
          </a:xfrm>
          <a:prstGeom prst="rect">
            <a:avLst/>
          </a:prstGeom>
          <a:noFill/>
        </p:spPr>
        <p:txBody>
          <a:bodyPr wrap="square" rtlCol="0">
            <a:spAutoFit/>
          </a:bodyPr>
          <a:lstStyle/>
          <a:p>
            <a:r>
              <a:rPr lang="en-US" sz="2000" b="1" dirty="0">
                <a:solidFill>
                  <a:srgbClr val="299D37"/>
                </a:solidFill>
                <a:latin typeface="+mj-lt"/>
                <a:cs typeface="Calibri" panose="020F0502020204030204" pitchFamily="34" charset="0"/>
              </a:rPr>
              <a:t>Más del 91% </a:t>
            </a:r>
            <a:r>
              <a:rPr lang="en-US" sz="2000" dirty="0">
                <a:solidFill>
                  <a:srgbClr val="262626"/>
                </a:solidFill>
                <a:latin typeface="+mj-lt"/>
                <a:cs typeface="Calibri" panose="020F0502020204030204" pitchFamily="34" charset="0"/>
              </a:rPr>
              <a:t>de los dentistas en Colorado y 3 de 4 dentistas a nivel nacional son parte de nuestra red</a:t>
            </a:r>
          </a:p>
        </p:txBody>
      </p:sp>
      <p:pic>
        <p:nvPicPr>
          <p:cNvPr id="2" name="Picture 1" descr="A green rectangle with white text&#10;&#10;Description automatically generated">
            <a:extLst>
              <a:ext uri="{FF2B5EF4-FFF2-40B4-BE49-F238E27FC236}">
                <a16:creationId xmlns:a16="http://schemas.microsoft.com/office/drawing/2014/main" id="{9418AC7A-5900-34E8-2E7B-F6990CDB6F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3077" y="6139708"/>
            <a:ext cx="2504532" cy="989834"/>
          </a:xfrm>
          <a:prstGeom prst="rect">
            <a:avLst/>
          </a:prstGeom>
        </p:spPr>
      </p:pic>
      <p:grpSp>
        <p:nvGrpSpPr>
          <p:cNvPr id="5" name="Group 4">
            <a:extLst>
              <a:ext uri="{FF2B5EF4-FFF2-40B4-BE49-F238E27FC236}">
                <a16:creationId xmlns:a16="http://schemas.microsoft.com/office/drawing/2014/main" id="{38F6E3D5-16C3-DA37-A95E-6F9AEAC1E1D7}"/>
              </a:ext>
            </a:extLst>
          </p:cNvPr>
          <p:cNvGrpSpPr/>
          <p:nvPr/>
        </p:nvGrpSpPr>
        <p:grpSpPr>
          <a:xfrm>
            <a:off x="297297" y="257843"/>
            <a:ext cx="10348291" cy="1044814"/>
            <a:chOff x="297297" y="257843"/>
            <a:chExt cx="10348291" cy="1044814"/>
          </a:xfrm>
        </p:grpSpPr>
        <p:sp>
          <p:nvSpPr>
            <p:cNvPr id="3" name="TextBox 2">
              <a:extLst>
                <a:ext uri="{FF2B5EF4-FFF2-40B4-BE49-F238E27FC236}">
                  <a16:creationId xmlns:a16="http://schemas.microsoft.com/office/drawing/2014/main" id="{A8567C14-4211-7858-DF72-FA135D13896C}"/>
                </a:ext>
              </a:extLst>
            </p:cNvPr>
            <p:cNvSpPr txBox="1"/>
            <p:nvPr/>
          </p:nvSpPr>
          <p:spPr>
            <a:xfrm>
              <a:off x="297297" y="902547"/>
              <a:ext cx="9809973" cy="400110"/>
            </a:xfrm>
            <a:prstGeom prst="rect">
              <a:avLst/>
            </a:prstGeom>
            <a:noFill/>
          </p:spPr>
          <p:txBody>
            <a:bodyPr wrap="square" rtlCol="0">
              <a:spAutoFit/>
            </a:bodyPr>
            <a:lstStyle/>
            <a:p>
              <a:r>
                <a:rPr lang="en-US" sz="2000" dirty="0">
                  <a:solidFill>
                    <a:schemeClr val="tx1">
                      <a:lumMod val="85000"/>
                      <a:lumOff val="15000"/>
                    </a:schemeClr>
                  </a:solidFill>
                  <a:latin typeface="+mj-lt"/>
                  <a:cs typeface="Calibri Light" panose="020F0302020204030204" pitchFamily="34" charset="0"/>
                </a:rPr>
                <a:t>¿A cuál red pertenece tu dentista?</a:t>
              </a:r>
              <a:endParaRPr lang="en-US" sz="2000" kern="1200" dirty="0">
                <a:solidFill>
                  <a:schemeClr val="tx1">
                    <a:lumMod val="85000"/>
                    <a:lumOff val="15000"/>
                  </a:schemeClr>
                </a:solidFill>
                <a:latin typeface="+mj-lt"/>
                <a:cs typeface="Calibri Light" panose="020F0302020204030204" pitchFamily="34" charset="0"/>
              </a:endParaRPr>
            </a:p>
          </p:txBody>
        </p:sp>
        <p:sp>
          <p:nvSpPr>
            <p:cNvPr id="4" name="Title 2">
              <a:extLst>
                <a:ext uri="{FF2B5EF4-FFF2-40B4-BE49-F238E27FC236}">
                  <a16:creationId xmlns:a16="http://schemas.microsoft.com/office/drawing/2014/main" id="{CAF22869-A0DF-15D5-BCC9-5FFA99D6539C}"/>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00B30E"/>
                  </a:solidFill>
                  <a:cs typeface="Calibri" panose="020F0502020204030204" pitchFamily="34" charset="0"/>
                </a:rPr>
                <a:t>Dos redes trabajando juntas</a:t>
              </a:r>
            </a:p>
          </p:txBody>
        </p:sp>
      </p:grpSp>
    </p:spTree>
    <p:extLst>
      <p:ext uri="{BB962C8B-B14F-4D97-AF65-F5344CB8AC3E}">
        <p14:creationId xmlns:p14="http://schemas.microsoft.com/office/powerpoint/2010/main" val="1990380377"/>
      </p:ext>
    </p:extLst>
  </p:cSld>
  <p:clrMapOvr>
    <a:masterClrMapping/>
  </p:clrMapOvr>
  <mc:AlternateContent xmlns:mc="http://schemas.openxmlformats.org/markup-compatibility/2006" xmlns:p14="http://schemas.microsoft.com/office/powerpoint/2010/main">
    <mc:Choice Requires="p14">
      <p:transition spd="slow" p14:dur="2000" advTm="12796"/>
    </mc:Choice>
    <mc:Fallback xmlns="">
      <p:transition spd="slow" advTm="127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93AC75-A009-F03B-5842-EDE94297ACF7}"/>
              </a:ext>
            </a:extLst>
          </p:cNvPr>
          <p:cNvSpPr/>
          <p:nvPr/>
        </p:nvSpPr>
        <p:spPr>
          <a:xfrm>
            <a:off x="-7421" y="-212271"/>
            <a:ext cx="12319163" cy="4168045"/>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333ECF9-D14A-EC20-2DBE-C37D4C1C2A28}"/>
              </a:ext>
            </a:extLst>
          </p:cNvPr>
          <p:cNvSpPr txBox="1"/>
          <p:nvPr/>
        </p:nvSpPr>
        <p:spPr>
          <a:xfrm>
            <a:off x="10578662" y="6605752"/>
            <a:ext cx="0" cy="0"/>
          </a:xfrm>
          <a:prstGeom prst="rect">
            <a:avLst/>
          </a:prstGeom>
          <a:noFill/>
        </p:spPr>
        <p:txBody>
          <a:bodyPr wrap="none" rtlCol="0">
            <a:noAutofit/>
          </a:bodyPr>
          <a:lstStyle/>
          <a:p>
            <a:pPr algn="l"/>
            <a:endParaRPr lang="en-US" sz="1400" dirty="0">
              <a:solidFill>
                <a:srgbClr val="3CAD2B"/>
              </a:solidFill>
              <a:effectLst/>
              <a:latin typeface="Gotham Bold"/>
            </a:endParaRPr>
          </a:p>
        </p:txBody>
      </p:sp>
      <p:sp>
        <p:nvSpPr>
          <p:cNvPr id="3" name="TextBox 2">
            <a:extLst>
              <a:ext uri="{FF2B5EF4-FFF2-40B4-BE49-F238E27FC236}">
                <a16:creationId xmlns:a16="http://schemas.microsoft.com/office/drawing/2014/main" id="{2C4D8BAA-81D6-8B6D-5E74-CC51A4C03877}"/>
              </a:ext>
            </a:extLst>
          </p:cNvPr>
          <p:cNvSpPr txBox="1"/>
          <p:nvPr/>
        </p:nvSpPr>
        <p:spPr>
          <a:xfrm>
            <a:off x="10731062" y="6758152"/>
            <a:ext cx="0" cy="0"/>
          </a:xfrm>
          <a:prstGeom prst="rect">
            <a:avLst/>
          </a:prstGeom>
          <a:noFill/>
        </p:spPr>
        <p:txBody>
          <a:bodyPr wrap="none" rtlCol="0">
            <a:noAutofit/>
          </a:bodyPr>
          <a:lstStyle/>
          <a:p>
            <a:pPr algn="l"/>
            <a:endParaRPr lang="en-US" sz="1400" dirty="0">
              <a:solidFill>
                <a:srgbClr val="3CAD2B"/>
              </a:solidFill>
              <a:effectLst/>
              <a:latin typeface="Gotham Bold"/>
            </a:endParaRPr>
          </a:p>
        </p:txBody>
      </p:sp>
      <p:sp>
        <p:nvSpPr>
          <p:cNvPr id="36" name="Rounded Rectangle 35">
            <a:extLst>
              <a:ext uri="{FF2B5EF4-FFF2-40B4-BE49-F238E27FC236}">
                <a16:creationId xmlns:a16="http://schemas.microsoft.com/office/drawing/2014/main" id="{2AE95600-318E-AF23-F43F-D533368B85F2}"/>
              </a:ext>
            </a:extLst>
          </p:cNvPr>
          <p:cNvSpPr/>
          <p:nvPr/>
        </p:nvSpPr>
        <p:spPr>
          <a:xfrm>
            <a:off x="128837" y="1798543"/>
            <a:ext cx="3839096" cy="3540885"/>
          </a:xfrm>
          <a:prstGeom prst="roundRect">
            <a:avLst>
              <a:gd name="adj" fmla="val 7998"/>
            </a:avLst>
          </a:prstGeom>
          <a:solidFill>
            <a:schemeClr val="bg1"/>
          </a:solidFill>
          <a:ln w="25400">
            <a:solidFill>
              <a:srgbClr val="5C3B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8" name="TextBox 27">
            <a:extLst>
              <a:ext uri="{FF2B5EF4-FFF2-40B4-BE49-F238E27FC236}">
                <a16:creationId xmlns:a16="http://schemas.microsoft.com/office/drawing/2014/main" id="{A8D1CE4D-8109-132F-BB9D-B103F541F712}"/>
              </a:ext>
            </a:extLst>
          </p:cNvPr>
          <p:cNvSpPr txBox="1"/>
          <p:nvPr/>
        </p:nvSpPr>
        <p:spPr>
          <a:xfrm>
            <a:off x="421337" y="2476966"/>
            <a:ext cx="3576983" cy="1298024"/>
          </a:xfrm>
          <a:prstGeom prst="rect">
            <a:avLst/>
          </a:prstGeom>
          <a:noFill/>
        </p:spPr>
        <p:txBody>
          <a:bodyPr wrap="square" anchor="ctr">
            <a:noAutofit/>
          </a:bodyPr>
          <a:lstStyle/>
          <a:p>
            <a:pPr marL="285750" indent="-285750">
              <a:buFont typeface="Arial"/>
              <a:buChar char="•"/>
            </a:pPr>
            <a:r>
              <a:rPr lang="en-US" dirty="0">
                <a:solidFill>
                  <a:srgbClr val="262626"/>
                </a:solidFill>
                <a:latin typeface="+mj-lt"/>
                <a:cs typeface="Calibri" panose="020F0502020204030204" pitchFamily="34" charset="0"/>
              </a:rPr>
              <a:t>Más ahorros para tu bolsillo debido al descuento PPO</a:t>
            </a:r>
          </a:p>
          <a:p>
            <a:endParaRPr lang="en-US" dirty="0">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dirty="0">
                <a:solidFill>
                  <a:schemeClr val="tx1">
                    <a:lumMod val="85000"/>
                    <a:lumOff val="15000"/>
                  </a:schemeClr>
                </a:solidFill>
                <a:latin typeface="+mj-lt"/>
                <a:cs typeface="Calibri" panose="020F0502020204030204" pitchFamily="34" charset="0"/>
              </a:rPr>
              <a:t>Protección de saldo facturado</a:t>
            </a:r>
          </a:p>
        </p:txBody>
      </p:sp>
      <p:pic>
        <p:nvPicPr>
          <p:cNvPr id="41" name="Picture 40" descr="A green rectangle with white text&#10;&#10;Description automatically generated">
            <a:extLst>
              <a:ext uri="{FF2B5EF4-FFF2-40B4-BE49-F238E27FC236}">
                <a16:creationId xmlns:a16="http://schemas.microsoft.com/office/drawing/2014/main" id="{5BADD961-42D8-84EC-9294-3280A3319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2108" y="6139548"/>
            <a:ext cx="2504532" cy="989834"/>
          </a:xfrm>
          <a:prstGeom prst="rect">
            <a:avLst/>
          </a:prstGeom>
        </p:spPr>
      </p:pic>
      <p:sp>
        <p:nvSpPr>
          <p:cNvPr id="17" name="Title 2">
            <a:extLst>
              <a:ext uri="{FF2B5EF4-FFF2-40B4-BE49-F238E27FC236}">
                <a16:creationId xmlns:a16="http://schemas.microsoft.com/office/drawing/2014/main" id="{41BAD516-5175-E393-4933-8205D1A6DDE6}"/>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cs typeface="Calibri" panose="020F0502020204030204" pitchFamily="34" charset="0"/>
              </a:rPr>
              <a:t>La red de Dental Dental</a:t>
            </a:r>
          </a:p>
        </p:txBody>
      </p:sp>
      <p:sp>
        <p:nvSpPr>
          <p:cNvPr id="8" name="TextBox 7">
            <a:extLst>
              <a:ext uri="{FF2B5EF4-FFF2-40B4-BE49-F238E27FC236}">
                <a16:creationId xmlns:a16="http://schemas.microsoft.com/office/drawing/2014/main" id="{E1711BB0-C45D-FD91-3E9B-96860E7809A2}"/>
              </a:ext>
            </a:extLst>
          </p:cNvPr>
          <p:cNvSpPr txBox="1"/>
          <p:nvPr/>
        </p:nvSpPr>
        <p:spPr>
          <a:xfrm>
            <a:off x="236564" y="1835488"/>
            <a:ext cx="3576983"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1066800">
              <a:lnSpc>
                <a:spcPct val="110000"/>
              </a:lnSpc>
              <a:spcBef>
                <a:spcPct val="0"/>
              </a:spcBef>
              <a:spcAft>
                <a:spcPct val="35000"/>
              </a:spcAft>
            </a:pPr>
            <a:r>
              <a:rPr lang="es-ES_tradnl" sz="2000" b="1" dirty="0">
                <a:solidFill>
                  <a:srgbClr val="5C3B86"/>
                </a:solidFill>
                <a:latin typeface="+mj-lt"/>
                <a:cs typeface="Calibri" panose="020F0502020204030204" pitchFamily="34" charset="0"/>
              </a:rPr>
              <a:t>Proveedor</a:t>
            </a:r>
            <a:r>
              <a:rPr lang="en-US" sz="2000" b="1" dirty="0">
                <a:solidFill>
                  <a:srgbClr val="5C3B86"/>
                </a:solidFill>
                <a:latin typeface="+mj-lt"/>
                <a:cs typeface="Calibri" panose="020F0502020204030204" pitchFamily="34" charset="0"/>
              </a:rPr>
              <a:t> de la PPO™</a:t>
            </a:r>
          </a:p>
          <a:p>
            <a:pPr indent="0" algn="ctr" defTabSz="1066800">
              <a:lnSpc>
                <a:spcPct val="110000"/>
              </a:lnSpc>
              <a:spcBef>
                <a:spcPct val="0"/>
              </a:spcBef>
              <a:spcAft>
                <a:spcPct val="35000"/>
              </a:spcAft>
              <a:buNone/>
            </a:pPr>
            <a:endParaRPr lang="en-US" sz="2000" b="1" dirty="0">
              <a:solidFill>
                <a:srgbClr val="5C3B86"/>
              </a:solidFill>
              <a:latin typeface="+mj-lt"/>
              <a:cs typeface="Calibri" panose="020F0502020204030204" pitchFamily="34" charset="0"/>
            </a:endParaRPr>
          </a:p>
        </p:txBody>
      </p:sp>
      <p:sp>
        <p:nvSpPr>
          <p:cNvPr id="5" name="Rounded Rectangle 4">
            <a:extLst>
              <a:ext uri="{FF2B5EF4-FFF2-40B4-BE49-F238E27FC236}">
                <a16:creationId xmlns:a16="http://schemas.microsoft.com/office/drawing/2014/main" id="{1BAE49E1-7183-3F8B-0E8A-0A14649C6715}"/>
              </a:ext>
            </a:extLst>
          </p:cNvPr>
          <p:cNvSpPr/>
          <p:nvPr/>
        </p:nvSpPr>
        <p:spPr>
          <a:xfrm>
            <a:off x="4111610" y="1798542"/>
            <a:ext cx="3839096" cy="3540893"/>
          </a:xfrm>
          <a:prstGeom prst="roundRect">
            <a:avLst>
              <a:gd name="adj" fmla="val 7998"/>
            </a:avLst>
          </a:prstGeom>
          <a:solidFill>
            <a:schemeClr val="bg1"/>
          </a:solidFill>
          <a:ln w="25400">
            <a:solidFill>
              <a:srgbClr val="00AE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 name="TextBox 5">
            <a:extLst>
              <a:ext uri="{FF2B5EF4-FFF2-40B4-BE49-F238E27FC236}">
                <a16:creationId xmlns:a16="http://schemas.microsoft.com/office/drawing/2014/main" id="{7E4DA46C-71A4-FE4A-A305-3DEA7DA3B135}"/>
              </a:ext>
            </a:extLst>
          </p:cNvPr>
          <p:cNvSpPr txBox="1"/>
          <p:nvPr/>
        </p:nvSpPr>
        <p:spPr>
          <a:xfrm>
            <a:off x="4245691" y="2480027"/>
            <a:ext cx="3799255" cy="1298024"/>
          </a:xfrm>
          <a:prstGeom prst="rect">
            <a:avLst/>
          </a:prstGeom>
          <a:noFill/>
        </p:spPr>
        <p:txBody>
          <a:bodyPr wrap="square" anchor="ctr">
            <a:noAutofit/>
          </a:bodyPr>
          <a:lstStyle/>
          <a:p>
            <a:pPr marL="285750" indent="-285750">
              <a:buFont typeface="Arial"/>
              <a:buChar char="•"/>
            </a:pPr>
            <a:r>
              <a:rPr lang="en-US" dirty="0">
                <a:solidFill>
                  <a:srgbClr val="262627"/>
                </a:solidFill>
                <a:latin typeface="+mj-lt"/>
                <a:cs typeface="Calibri" panose="020F0502020204030204" pitchFamily="34" charset="0"/>
              </a:rPr>
              <a:t>Menos ahorros para tu bolsillo debido al descuento PPO</a:t>
            </a:r>
          </a:p>
          <a:p>
            <a:endParaRPr lang="en-US" dirty="0">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dirty="0">
                <a:solidFill>
                  <a:schemeClr val="tx1">
                    <a:lumMod val="85000"/>
                    <a:lumOff val="15000"/>
                  </a:schemeClr>
                </a:solidFill>
                <a:latin typeface="+mj-lt"/>
                <a:cs typeface="Calibri" panose="020F0502020204030204" pitchFamily="34" charset="0"/>
              </a:rPr>
              <a:t>Protección de saldo facturado</a:t>
            </a:r>
          </a:p>
        </p:txBody>
      </p:sp>
      <p:sp>
        <p:nvSpPr>
          <p:cNvPr id="7" name="TextBox 6">
            <a:extLst>
              <a:ext uri="{FF2B5EF4-FFF2-40B4-BE49-F238E27FC236}">
                <a16:creationId xmlns:a16="http://schemas.microsoft.com/office/drawing/2014/main" id="{30D0D979-6E5B-A792-4F8A-8E3EC3A61BBD}"/>
              </a:ext>
            </a:extLst>
          </p:cNvPr>
          <p:cNvSpPr txBox="1"/>
          <p:nvPr/>
        </p:nvSpPr>
        <p:spPr>
          <a:xfrm>
            <a:off x="4559370" y="1608617"/>
            <a:ext cx="3049040"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US" sz="2000" b="1" dirty="0">
                <a:solidFill>
                  <a:srgbClr val="00AEC7"/>
                </a:solidFill>
                <a:latin typeface="+mj-lt"/>
                <a:cs typeface="Calibri" panose="020F0502020204030204" pitchFamily="34" charset="0"/>
              </a:rPr>
              <a:t>Proveedor de Premier®</a:t>
            </a:r>
          </a:p>
        </p:txBody>
      </p:sp>
      <p:sp>
        <p:nvSpPr>
          <p:cNvPr id="11" name="Rounded Rectangle 10">
            <a:extLst>
              <a:ext uri="{FF2B5EF4-FFF2-40B4-BE49-F238E27FC236}">
                <a16:creationId xmlns:a16="http://schemas.microsoft.com/office/drawing/2014/main" id="{604B886A-E424-3074-B34F-70C0F8CDA781}"/>
              </a:ext>
            </a:extLst>
          </p:cNvPr>
          <p:cNvSpPr/>
          <p:nvPr/>
        </p:nvSpPr>
        <p:spPr>
          <a:xfrm>
            <a:off x="8087927" y="1798542"/>
            <a:ext cx="3839096" cy="3540896"/>
          </a:xfrm>
          <a:prstGeom prst="roundRect">
            <a:avLst>
              <a:gd name="adj" fmla="val 7998"/>
            </a:avLst>
          </a:prstGeom>
          <a:solidFill>
            <a:schemeClr val="bg1"/>
          </a:solidFill>
          <a:ln w="25400">
            <a:solidFill>
              <a:srgbClr val="E15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3" name="TextBox 12">
            <a:extLst>
              <a:ext uri="{FF2B5EF4-FFF2-40B4-BE49-F238E27FC236}">
                <a16:creationId xmlns:a16="http://schemas.microsoft.com/office/drawing/2014/main" id="{23140277-BBE2-7759-2760-052D7F94F4EB}"/>
              </a:ext>
            </a:extLst>
          </p:cNvPr>
          <p:cNvSpPr txBox="1"/>
          <p:nvPr/>
        </p:nvSpPr>
        <p:spPr>
          <a:xfrm>
            <a:off x="8241058" y="3160389"/>
            <a:ext cx="3576983" cy="1298024"/>
          </a:xfrm>
          <a:prstGeom prst="rect">
            <a:avLst/>
          </a:prstGeom>
          <a:noFill/>
        </p:spPr>
        <p:txBody>
          <a:bodyPr wrap="square" anchor="ctr">
            <a:noAutofit/>
          </a:bodyPr>
          <a:lstStyle/>
          <a:p>
            <a:pPr marL="285750" indent="-285750">
              <a:buFont typeface="Arial"/>
              <a:buChar char="•"/>
            </a:pPr>
            <a:r>
              <a:rPr lang="en-US" dirty="0">
                <a:solidFill>
                  <a:srgbClr val="262625"/>
                </a:solidFill>
                <a:latin typeface="+mj-lt"/>
                <a:cs typeface="Calibri" panose="020F0502020204030204" pitchFamily="34" charset="0"/>
              </a:rPr>
              <a:t>Ningun ahorro y más gastos de tu bolsillo</a:t>
            </a:r>
          </a:p>
          <a:p>
            <a:endParaRPr lang="en-US" dirty="0">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dirty="0">
                <a:solidFill>
                  <a:schemeClr val="tx1">
                    <a:lumMod val="85000"/>
                    <a:lumOff val="15000"/>
                  </a:schemeClr>
                </a:solidFill>
                <a:latin typeface="+mj-lt"/>
                <a:cs typeface="Calibri" panose="020F0502020204030204" pitchFamily="34" charset="0"/>
              </a:rPr>
              <a:t>Falta de protección de saldo facturado</a:t>
            </a:r>
          </a:p>
          <a:p>
            <a:endParaRPr lang="en-US" dirty="0">
              <a:solidFill>
                <a:schemeClr val="tx1">
                  <a:lumMod val="85000"/>
                  <a:lumOff val="15000"/>
                </a:schemeClr>
              </a:solidFill>
              <a:latin typeface="+mj-lt"/>
              <a:cs typeface="Calibri" panose="020F0502020204030204" pitchFamily="34" charset="0"/>
            </a:endParaRPr>
          </a:p>
          <a:p>
            <a:pPr marL="285750" indent="-285750">
              <a:buFont typeface="Arial"/>
              <a:buChar char="•"/>
            </a:pPr>
            <a:r>
              <a:rPr lang="en-US" dirty="0">
                <a:solidFill>
                  <a:schemeClr val="tx1">
                    <a:lumMod val="85000"/>
                    <a:lumOff val="15000"/>
                  </a:schemeClr>
                </a:solidFill>
                <a:latin typeface="+mj-lt"/>
                <a:cs typeface="Calibri" panose="020F0502020204030204" pitchFamily="34" charset="0"/>
              </a:rPr>
              <a:t>Es posible que tengas que someter tus propios reclamos a Delta Dental para reembolso</a:t>
            </a:r>
          </a:p>
        </p:txBody>
      </p:sp>
      <p:sp>
        <p:nvSpPr>
          <p:cNvPr id="10" name="TextBox 9">
            <a:extLst>
              <a:ext uri="{FF2B5EF4-FFF2-40B4-BE49-F238E27FC236}">
                <a16:creationId xmlns:a16="http://schemas.microsoft.com/office/drawing/2014/main" id="{128E767E-3220-924F-C09A-ECB9FF15AC78}"/>
              </a:ext>
            </a:extLst>
          </p:cNvPr>
          <p:cNvSpPr txBox="1"/>
          <p:nvPr/>
        </p:nvSpPr>
        <p:spPr>
          <a:xfrm>
            <a:off x="8125859" y="1605720"/>
            <a:ext cx="3815485" cy="103487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US" sz="2000" b="1" dirty="0">
                <a:solidFill>
                  <a:srgbClr val="E1592A"/>
                </a:solidFill>
                <a:latin typeface="+mj-lt"/>
                <a:cs typeface="Calibri" panose="020F0502020204030204" pitchFamily="34" charset="0"/>
              </a:rPr>
              <a:t>Proveedor no participante</a:t>
            </a:r>
          </a:p>
        </p:txBody>
      </p:sp>
      <p:cxnSp>
        <p:nvCxnSpPr>
          <p:cNvPr id="22" name="Straight Connector 21">
            <a:extLst>
              <a:ext uri="{FF2B5EF4-FFF2-40B4-BE49-F238E27FC236}">
                <a16:creationId xmlns:a16="http://schemas.microsoft.com/office/drawing/2014/main" id="{360B36C7-57D6-3939-F4C3-0ED962CA7DE0}"/>
              </a:ext>
            </a:extLst>
          </p:cNvPr>
          <p:cNvCxnSpPr/>
          <p:nvPr/>
        </p:nvCxnSpPr>
        <p:spPr>
          <a:xfrm>
            <a:off x="128837" y="2363812"/>
            <a:ext cx="3839096" cy="0"/>
          </a:xfrm>
          <a:prstGeom prst="line">
            <a:avLst/>
          </a:prstGeom>
          <a:ln w="15875" cmpd="thinThick">
            <a:solidFill>
              <a:srgbClr val="5C3B8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414F643-5B30-E202-9EED-00E912E00AC0}"/>
              </a:ext>
            </a:extLst>
          </p:cNvPr>
          <p:cNvCxnSpPr/>
          <p:nvPr/>
        </p:nvCxnSpPr>
        <p:spPr>
          <a:xfrm>
            <a:off x="4099787" y="2367920"/>
            <a:ext cx="3839096" cy="0"/>
          </a:xfrm>
          <a:prstGeom prst="line">
            <a:avLst/>
          </a:prstGeom>
          <a:ln w="15875" cmpd="thinThick">
            <a:solidFill>
              <a:srgbClr val="00AEC7"/>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67D1852-9A5F-E7D5-84FA-BEE5DAEDAB10}"/>
              </a:ext>
            </a:extLst>
          </p:cNvPr>
          <p:cNvCxnSpPr/>
          <p:nvPr/>
        </p:nvCxnSpPr>
        <p:spPr>
          <a:xfrm>
            <a:off x="8097940" y="2366039"/>
            <a:ext cx="3839096" cy="0"/>
          </a:xfrm>
          <a:prstGeom prst="line">
            <a:avLst/>
          </a:prstGeom>
          <a:ln w="15875" cmpd="thinThick">
            <a:solidFill>
              <a:srgbClr val="E1592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86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631323148"/>
              </p:ext>
            </p:extLst>
          </p:nvPr>
        </p:nvGraphicFramePr>
        <p:xfrm>
          <a:off x="1523847" y="1494693"/>
          <a:ext cx="9116694" cy="4721860"/>
        </p:xfrm>
        <a:graphic>
          <a:graphicData uri="http://schemas.openxmlformats.org/drawingml/2006/table">
            <a:tbl>
              <a:tblPr firstRow="1" bandRow="1">
                <a:tableStyleId>{2D5ABB26-0587-4C30-8999-92F81FD0307C}</a:tableStyleId>
              </a:tblPr>
              <a:tblGrid>
                <a:gridCol w="2618105">
                  <a:extLst>
                    <a:ext uri="{9D8B030D-6E8A-4147-A177-3AD203B41FA5}">
                      <a16:colId xmlns:a16="http://schemas.microsoft.com/office/drawing/2014/main" val="20000"/>
                    </a:ext>
                  </a:extLst>
                </a:gridCol>
                <a:gridCol w="2056130">
                  <a:extLst>
                    <a:ext uri="{9D8B030D-6E8A-4147-A177-3AD203B41FA5}">
                      <a16:colId xmlns:a16="http://schemas.microsoft.com/office/drawing/2014/main" val="20001"/>
                    </a:ext>
                  </a:extLst>
                </a:gridCol>
                <a:gridCol w="2176780">
                  <a:extLst>
                    <a:ext uri="{9D8B030D-6E8A-4147-A177-3AD203B41FA5}">
                      <a16:colId xmlns:a16="http://schemas.microsoft.com/office/drawing/2014/main" val="20002"/>
                    </a:ext>
                  </a:extLst>
                </a:gridCol>
                <a:gridCol w="2265679">
                  <a:extLst>
                    <a:ext uri="{9D8B030D-6E8A-4147-A177-3AD203B41FA5}">
                      <a16:colId xmlns:a16="http://schemas.microsoft.com/office/drawing/2014/main" val="20003"/>
                    </a:ext>
                  </a:extLst>
                </a:gridCol>
              </a:tblGrid>
              <a:tr h="1035685">
                <a:tc gridSpan="4">
                  <a:txBody>
                    <a:bodyPr/>
                    <a:lstStyle/>
                    <a:p>
                      <a:pPr>
                        <a:lnSpc>
                          <a:spcPct val="100000"/>
                        </a:lnSpc>
                        <a:spcBef>
                          <a:spcPts val="55"/>
                        </a:spcBef>
                      </a:pPr>
                      <a:endParaRPr sz="2300" dirty="0">
                        <a:latin typeface="+mj-lt"/>
                        <a:cs typeface="Times New Roman"/>
                      </a:endParaRPr>
                    </a:p>
                    <a:p>
                      <a:pPr algn="ctr">
                        <a:lnSpc>
                          <a:spcPct val="100000"/>
                        </a:lnSpc>
                      </a:pPr>
                      <a:r>
                        <a:rPr sz="2300" b="0" i="0" dirty="0" err="1">
                          <a:solidFill>
                            <a:srgbClr val="FFFFFF"/>
                          </a:solidFill>
                          <a:latin typeface="+mj-lt"/>
                          <a:cs typeface="Calibri" panose="020F0502020204030204" pitchFamily="34" charset="0"/>
                        </a:rPr>
                        <a:t>Ejemplo</a:t>
                      </a:r>
                      <a:r>
                        <a:rPr sz="2300" b="0" i="0" dirty="0">
                          <a:solidFill>
                            <a:srgbClr val="FFFFFF"/>
                          </a:solidFill>
                          <a:latin typeface="+mj-lt"/>
                          <a:cs typeface="Calibri" panose="020F0502020204030204" pitchFamily="34" charset="0"/>
                        </a:rPr>
                        <a:t>:</a:t>
                      </a:r>
                      <a:r>
                        <a:rPr sz="2300" b="0" i="0" spc="-25" dirty="0">
                          <a:solidFill>
                            <a:srgbClr val="FFFFFF"/>
                          </a:solidFill>
                          <a:latin typeface="+mj-lt"/>
                          <a:cs typeface="Calibri" panose="020F0502020204030204" pitchFamily="34" charset="0"/>
                        </a:rPr>
                        <a:t> </a:t>
                      </a:r>
                      <a:r>
                        <a:rPr sz="2300" b="0" i="0" dirty="0">
                          <a:solidFill>
                            <a:srgbClr val="FFFFFF"/>
                          </a:solidFill>
                          <a:latin typeface="+mj-lt"/>
                          <a:cs typeface="Calibri" panose="020F0502020204030204" pitchFamily="34" charset="0"/>
                        </a:rPr>
                        <a:t>Corona</a:t>
                      </a:r>
                      <a:r>
                        <a:rPr sz="2300" b="0" i="0" spc="-25" dirty="0">
                          <a:solidFill>
                            <a:srgbClr val="FFFFFF"/>
                          </a:solidFill>
                          <a:latin typeface="+mj-lt"/>
                          <a:cs typeface="Calibri" panose="020F0502020204030204" pitchFamily="34" charset="0"/>
                        </a:rPr>
                        <a:t> </a:t>
                      </a:r>
                      <a:r>
                        <a:rPr sz="2300" b="0" i="0" dirty="0">
                          <a:solidFill>
                            <a:srgbClr val="FFFFFF"/>
                          </a:solidFill>
                          <a:latin typeface="+mj-lt"/>
                          <a:cs typeface="Calibri" panose="020F0502020204030204" pitchFamily="34" charset="0"/>
                        </a:rPr>
                        <a:t>de</a:t>
                      </a:r>
                      <a:r>
                        <a:rPr sz="2300" b="0" i="0" spc="-20" dirty="0">
                          <a:solidFill>
                            <a:srgbClr val="FFFFFF"/>
                          </a:solidFill>
                          <a:latin typeface="+mj-lt"/>
                          <a:cs typeface="Calibri" panose="020F0502020204030204" pitchFamily="34" charset="0"/>
                        </a:rPr>
                        <a:t> </a:t>
                      </a:r>
                      <a:r>
                        <a:rPr sz="2300" b="0" i="0" spc="-10" dirty="0" err="1">
                          <a:solidFill>
                            <a:srgbClr val="FFFFFF"/>
                          </a:solidFill>
                          <a:latin typeface="+mj-lt"/>
                          <a:cs typeface="Calibri" panose="020F0502020204030204" pitchFamily="34" charset="0"/>
                        </a:rPr>
                        <a:t>porcelana</a:t>
                      </a:r>
                      <a:endParaRPr sz="2300" b="0" i="0" dirty="0">
                        <a:latin typeface="+mj-lt"/>
                        <a:cs typeface="Calibri" panose="020F0502020204030204" pitchFamily="34" charset="0"/>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BC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71525">
                <a:tc>
                  <a:txBody>
                    <a:bodyPr/>
                    <a:lstStyle/>
                    <a:p>
                      <a:pPr>
                        <a:lnSpc>
                          <a:spcPct val="100000"/>
                        </a:lnSpc>
                      </a:pPr>
                      <a:endParaRPr sz="1200" dirty="0">
                        <a:latin typeface="+mj-lt"/>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dirty="0">
                        <a:latin typeface="+mj-lt"/>
                        <a:cs typeface="Times New Roman"/>
                      </a:endParaRPr>
                    </a:p>
                    <a:p>
                      <a:pPr marL="808355" marR="424180" indent="-377190">
                        <a:lnSpc>
                          <a:spcPct val="100000"/>
                        </a:lnSpc>
                      </a:pPr>
                      <a:r>
                        <a:rPr sz="1200" b="0" i="0" spc="-10" dirty="0">
                          <a:latin typeface="+mj-lt"/>
                          <a:cs typeface="Calibri" panose="020F0502020204030204" pitchFamily="34" charset="0"/>
                        </a:rPr>
                        <a:t>Proveedor</a:t>
                      </a:r>
                      <a:r>
                        <a:rPr sz="1200" b="0" i="0" spc="-20" dirty="0">
                          <a:latin typeface="+mj-lt"/>
                          <a:cs typeface="Calibri" panose="020F0502020204030204" pitchFamily="34" charset="0"/>
                        </a:rPr>
                        <a:t> </a:t>
                      </a:r>
                      <a:r>
                        <a:rPr sz="1200" b="0" i="0" dirty="0">
                          <a:latin typeface="+mj-lt"/>
                          <a:cs typeface="Calibri" panose="020F0502020204030204" pitchFamily="34" charset="0"/>
                        </a:rPr>
                        <a:t>de</a:t>
                      </a:r>
                      <a:r>
                        <a:rPr sz="1200" b="0" i="0" spc="-10" dirty="0">
                          <a:latin typeface="+mj-lt"/>
                          <a:cs typeface="Calibri" panose="020F0502020204030204" pitchFamily="34" charset="0"/>
                        </a:rPr>
                        <a:t> </a:t>
                      </a:r>
                      <a:r>
                        <a:rPr sz="1200" b="0" i="0" spc="-25" dirty="0">
                          <a:latin typeface="+mj-lt"/>
                          <a:cs typeface="Calibri" panose="020F0502020204030204" pitchFamily="34" charset="0"/>
                        </a:rPr>
                        <a:t>la </a:t>
                      </a:r>
                      <a:r>
                        <a:rPr sz="1200" b="0" i="0" spc="-20" dirty="0">
                          <a:latin typeface="+mj-lt"/>
                          <a:cs typeface="Calibri" panose="020F0502020204030204" pitchFamily="34" charset="0"/>
                        </a:rPr>
                        <a:t>PPO™</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dirty="0">
                        <a:latin typeface="+mj-lt"/>
                        <a:cs typeface="Times New Roman"/>
                      </a:endParaRPr>
                    </a:p>
                    <a:p>
                      <a:pPr marL="763270" marR="689610" indent="-66675">
                        <a:lnSpc>
                          <a:spcPct val="100000"/>
                        </a:lnSpc>
                      </a:pPr>
                      <a:r>
                        <a:rPr sz="1200" b="0" i="0" spc="-20" dirty="0">
                          <a:latin typeface="+mj-lt"/>
                          <a:cs typeface="Calibri" panose="020F0502020204030204" pitchFamily="34" charset="0"/>
                        </a:rPr>
                        <a:t>Proveedor </a:t>
                      </a:r>
                      <a:r>
                        <a:rPr sz="1200" b="0" i="0" spc="-10" dirty="0">
                          <a:latin typeface="+mj-lt"/>
                          <a:cs typeface="Calibri" panose="020F0502020204030204" pitchFamily="34" charset="0"/>
                        </a:rPr>
                        <a:t>Premier®</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dirty="0">
                        <a:latin typeface="+mj-lt"/>
                        <a:cs typeface="Times New Roman"/>
                      </a:endParaRPr>
                    </a:p>
                    <a:p>
                      <a:pPr marL="302895" marR="136525" indent="-160020">
                        <a:lnSpc>
                          <a:spcPct val="100000"/>
                        </a:lnSpc>
                      </a:pPr>
                      <a:r>
                        <a:rPr sz="1200" b="0" i="0" spc="-10" dirty="0">
                          <a:latin typeface="+mj-lt"/>
                          <a:cs typeface="Calibri" panose="020F0502020204030204" pitchFamily="34" charset="0"/>
                        </a:rPr>
                        <a:t>Proveedor</a:t>
                      </a:r>
                      <a:r>
                        <a:rPr sz="1200" b="0" i="0" spc="-20" dirty="0">
                          <a:latin typeface="+mj-lt"/>
                          <a:cs typeface="Calibri" panose="020F0502020204030204" pitchFamily="34" charset="0"/>
                        </a:rPr>
                        <a:t> </a:t>
                      </a:r>
                      <a:r>
                        <a:rPr sz="1200" b="0" i="0" dirty="0">
                          <a:latin typeface="+mj-lt"/>
                          <a:cs typeface="Calibri" panose="020F0502020204030204" pitchFamily="34" charset="0"/>
                        </a:rPr>
                        <a:t>no</a:t>
                      </a:r>
                      <a:r>
                        <a:rPr sz="1200" b="0" i="0" spc="-10" dirty="0">
                          <a:latin typeface="+mj-lt"/>
                          <a:cs typeface="Calibri" panose="020F0502020204030204" pitchFamily="34" charset="0"/>
                        </a:rPr>
                        <a:t> participante</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extLst>
                  <a:ext uri="{0D108BD9-81ED-4DB2-BD59-A6C34878D82A}">
                    <a16:rowId xmlns:a16="http://schemas.microsoft.com/office/drawing/2014/main" val="10001"/>
                  </a:ext>
                </a:extLst>
              </a:tr>
              <a:tr h="588645">
                <a:tc>
                  <a:txBody>
                    <a:bodyPr/>
                    <a:lstStyle/>
                    <a:p>
                      <a:pPr>
                        <a:lnSpc>
                          <a:spcPct val="100000"/>
                        </a:lnSpc>
                        <a:spcBef>
                          <a:spcPts val="45"/>
                        </a:spcBef>
                      </a:pPr>
                      <a:endParaRPr sz="1350" dirty="0">
                        <a:latin typeface="+mj-lt"/>
                        <a:cs typeface="Times New Roman"/>
                      </a:endParaRPr>
                    </a:p>
                    <a:p>
                      <a:pPr marL="50165">
                        <a:lnSpc>
                          <a:spcPct val="100000"/>
                        </a:lnSpc>
                      </a:pPr>
                      <a:r>
                        <a:rPr sz="1200" b="1" i="0" dirty="0">
                          <a:latin typeface="+mj-lt"/>
                          <a:cs typeface="Calibri" panose="020F0502020204030204" pitchFamily="34" charset="0"/>
                        </a:rPr>
                        <a:t>Costo</a:t>
                      </a:r>
                      <a:r>
                        <a:rPr sz="1200" b="1" i="0" spc="-60" dirty="0">
                          <a:latin typeface="+mj-lt"/>
                          <a:cs typeface="Calibri" panose="020F0502020204030204" pitchFamily="34" charset="0"/>
                        </a:rPr>
                        <a:t> </a:t>
                      </a:r>
                      <a:r>
                        <a:rPr sz="1200" b="1" i="0" spc="-10" dirty="0">
                          <a:latin typeface="+mj-lt"/>
                          <a:cs typeface="Calibri" panose="020F0502020204030204" pitchFamily="34" charset="0"/>
                        </a:rPr>
                        <a:t>promedio</a:t>
                      </a:r>
                      <a:endParaRPr sz="1200" b="1"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10" dirty="0">
                          <a:latin typeface="+mj-lt"/>
                          <a:cs typeface="Calibri" panose="020F0502020204030204" pitchFamily="34" charset="0"/>
                        </a:rPr>
                        <a:t>$1,</a:t>
                      </a:r>
                      <a:r>
                        <a:rPr lang="en-US" sz="1200" b="0" i="0" spc="-10" dirty="0">
                          <a:latin typeface="+mj-lt"/>
                          <a:cs typeface="Calibri" panose="020F0502020204030204" pitchFamily="34" charset="0"/>
                        </a:rPr>
                        <a:t>460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10" dirty="0">
                          <a:latin typeface="+mj-lt"/>
                          <a:cs typeface="Calibri" panose="020F0502020204030204" pitchFamily="34" charset="0"/>
                        </a:rPr>
                        <a:t>$1,</a:t>
                      </a:r>
                      <a:r>
                        <a:rPr lang="en-US" sz="1200" b="0" i="0" spc="-10" dirty="0">
                          <a:latin typeface="+mj-lt"/>
                          <a:cs typeface="Calibri" panose="020F0502020204030204" pitchFamily="34" charset="0"/>
                        </a:rPr>
                        <a:t>460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tc>
                  <a:txBody>
                    <a:bodyPr/>
                    <a:lstStyle/>
                    <a:p>
                      <a:pPr>
                        <a:lnSpc>
                          <a:spcPct val="100000"/>
                        </a:lnSpc>
                        <a:spcBef>
                          <a:spcPts val="45"/>
                        </a:spcBef>
                      </a:pPr>
                      <a:endParaRPr lang="en-US" sz="1350" b="0" i="0" dirty="0">
                        <a:latin typeface="+mj-lt"/>
                        <a:cs typeface="Calibri" panose="020F0502020204030204" pitchFamily="34" charset="0"/>
                      </a:endParaRPr>
                    </a:p>
                    <a:p>
                      <a:pPr marL="899160">
                        <a:lnSpc>
                          <a:spcPct val="100000"/>
                        </a:lnSpc>
                      </a:pPr>
                      <a:r>
                        <a:rPr lang="en-US" sz="1200" b="0" i="0" spc="-10" dirty="0">
                          <a:latin typeface="+mj-lt"/>
                          <a:cs typeface="Calibri" panose="020F0502020204030204" pitchFamily="34" charset="0"/>
                        </a:rPr>
                        <a:t>$1,460</a:t>
                      </a:r>
                      <a:endParaRPr lang="en-US"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extLst>
                  <a:ext uri="{0D108BD9-81ED-4DB2-BD59-A6C34878D82A}">
                    <a16:rowId xmlns:a16="http://schemas.microsoft.com/office/drawing/2014/main" val="10002"/>
                  </a:ext>
                </a:extLst>
              </a:tr>
              <a:tr h="611505">
                <a:tc>
                  <a:txBody>
                    <a:bodyPr/>
                    <a:lstStyle/>
                    <a:p>
                      <a:pPr>
                        <a:lnSpc>
                          <a:spcPct val="100000"/>
                        </a:lnSpc>
                        <a:spcBef>
                          <a:spcPts val="45"/>
                        </a:spcBef>
                      </a:pPr>
                      <a:endParaRPr sz="1350" dirty="0">
                        <a:latin typeface="+mj-lt"/>
                        <a:cs typeface="Times New Roman"/>
                      </a:endParaRPr>
                    </a:p>
                    <a:p>
                      <a:pPr marL="50165">
                        <a:lnSpc>
                          <a:spcPct val="100000"/>
                        </a:lnSpc>
                      </a:pPr>
                      <a:r>
                        <a:rPr lang="en-US" sz="1200" b="1" i="0" dirty="0">
                          <a:latin typeface="+mj-lt"/>
                          <a:cs typeface="Calibri" panose="020F0502020204030204" pitchFamily="34" charset="0"/>
                        </a:rPr>
                        <a:t>Cantidad permitida por contrato</a:t>
                      </a:r>
                      <a:endParaRPr sz="1200" b="1"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20" dirty="0">
                          <a:latin typeface="+mj-lt"/>
                          <a:cs typeface="Calibri" panose="020F0502020204030204" pitchFamily="34" charset="0"/>
                        </a:rPr>
                        <a:t>$8</a:t>
                      </a:r>
                      <a:r>
                        <a:rPr lang="en-US" sz="1200" b="0" i="0" spc="-20" dirty="0">
                          <a:latin typeface="+mj-lt"/>
                          <a:cs typeface="Calibri" panose="020F0502020204030204" pitchFamily="34" charset="0"/>
                        </a:rPr>
                        <a:t>90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10" dirty="0">
                          <a:latin typeface="+mj-lt"/>
                          <a:cs typeface="Calibri" panose="020F0502020204030204" pitchFamily="34" charset="0"/>
                        </a:rPr>
                        <a:t>$1,</a:t>
                      </a:r>
                      <a:r>
                        <a:rPr lang="en-US" sz="1200" b="0" i="0" spc="-10" dirty="0">
                          <a:latin typeface="+mj-lt"/>
                          <a:cs typeface="Calibri" panose="020F0502020204030204" pitchFamily="34" charset="0"/>
                        </a:rPr>
                        <a:t>160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b="0" i="0" dirty="0">
                        <a:latin typeface="+mj-lt"/>
                        <a:cs typeface="Calibri" panose="020F0502020204030204" pitchFamily="34" charset="0"/>
                      </a:endParaRPr>
                    </a:p>
                    <a:p>
                      <a:pPr marL="929005">
                        <a:lnSpc>
                          <a:spcPct val="100000"/>
                        </a:lnSpc>
                      </a:pPr>
                      <a:r>
                        <a:rPr sz="1200" b="0" i="0" spc="-20" dirty="0">
                          <a:latin typeface="+mj-lt"/>
                          <a:cs typeface="Calibri" panose="020F0502020204030204" pitchFamily="34" charset="0"/>
                        </a:rPr>
                        <a:t>$8</a:t>
                      </a:r>
                      <a:r>
                        <a:rPr lang="en-US" sz="1200" b="0" i="0" spc="-20" dirty="0">
                          <a:latin typeface="+mj-lt"/>
                          <a:cs typeface="Calibri" panose="020F0502020204030204" pitchFamily="34" charset="0"/>
                        </a:rPr>
                        <a:t>60*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extLst>
                  <a:ext uri="{0D108BD9-81ED-4DB2-BD59-A6C34878D82A}">
                    <a16:rowId xmlns:a16="http://schemas.microsoft.com/office/drawing/2014/main" val="10003"/>
                  </a:ext>
                </a:extLst>
              </a:tr>
              <a:tr h="771525">
                <a:tc>
                  <a:txBody>
                    <a:bodyPr/>
                    <a:lstStyle/>
                    <a:p>
                      <a:pPr>
                        <a:lnSpc>
                          <a:spcPct val="100000"/>
                        </a:lnSpc>
                        <a:spcBef>
                          <a:spcPts val="45"/>
                        </a:spcBef>
                      </a:pPr>
                      <a:endParaRPr sz="1350" dirty="0">
                        <a:latin typeface="+mj-lt"/>
                        <a:cs typeface="Times New Roman"/>
                      </a:endParaRPr>
                    </a:p>
                    <a:p>
                      <a:pPr marL="50165" marR="130175">
                        <a:lnSpc>
                          <a:spcPct val="100000"/>
                        </a:lnSpc>
                      </a:pPr>
                      <a:r>
                        <a:rPr lang="en-US" sz="1200" b="1" i="0" dirty="0">
                          <a:latin typeface="+mj-lt"/>
                          <a:cs typeface="Calibri" panose="020F0502020204030204" pitchFamily="34" charset="0"/>
                        </a:rPr>
                        <a:t>Coseguro de miembro</a:t>
                      </a:r>
                      <a:endParaRPr sz="1200" b="1"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tc>
                  <a:txBody>
                    <a:bodyPr/>
                    <a:lstStyle/>
                    <a:p>
                      <a:pPr>
                        <a:lnSpc>
                          <a:spcPct val="100000"/>
                        </a:lnSpc>
                        <a:spcBef>
                          <a:spcPts val="45"/>
                        </a:spcBef>
                      </a:pPr>
                      <a:endParaRPr sz="1350" b="0" i="0" dirty="0">
                        <a:latin typeface="+mj-lt"/>
                        <a:cs typeface="Calibri" panose="020F0502020204030204" pitchFamily="34" charset="0"/>
                      </a:endParaRPr>
                    </a:p>
                    <a:p>
                      <a:pPr marL="45085" algn="ctr">
                        <a:lnSpc>
                          <a:spcPct val="100000"/>
                        </a:lnSpc>
                      </a:pPr>
                      <a:r>
                        <a:rPr lang="en-US" sz="1200" b="0" i="0" spc="-10" dirty="0">
                          <a:latin typeface="+mj-lt"/>
                          <a:cs typeface="Calibri" panose="020F0502020204030204" pitchFamily="34" charset="0"/>
                        </a:rPr>
                        <a:t>50%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lang="en-US" sz="1200" b="0" i="0" spc="-10" dirty="0">
                          <a:latin typeface="+mj-lt"/>
                          <a:cs typeface="Calibri" panose="020F0502020204030204" pitchFamily="34" charset="0"/>
                        </a:rPr>
                        <a:t>50%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tc>
                  <a:txBody>
                    <a:bodyPr/>
                    <a:lstStyle/>
                    <a:p>
                      <a:pPr>
                        <a:lnSpc>
                          <a:spcPct val="100000"/>
                        </a:lnSpc>
                        <a:spcBef>
                          <a:spcPts val="45"/>
                        </a:spcBef>
                      </a:pPr>
                      <a:endParaRPr sz="1350" b="0" i="0" dirty="0">
                        <a:latin typeface="+mj-lt"/>
                        <a:cs typeface="Calibri" panose="020F0502020204030204" pitchFamily="34" charset="0"/>
                      </a:endParaRPr>
                    </a:p>
                    <a:p>
                      <a:pPr marL="939165">
                        <a:lnSpc>
                          <a:spcPct val="100000"/>
                        </a:lnSpc>
                      </a:pPr>
                      <a:r>
                        <a:rPr lang="en-US" sz="1200" b="0" i="0" spc="-20" dirty="0">
                          <a:latin typeface="+mj-lt"/>
                          <a:cs typeface="Calibri" panose="020F0502020204030204" pitchFamily="34" charset="0"/>
                        </a:rPr>
                        <a:t>50%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EDAE5"/>
                    </a:solidFill>
                  </a:tcPr>
                </a:tc>
                <a:extLst>
                  <a:ext uri="{0D108BD9-81ED-4DB2-BD59-A6C34878D82A}">
                    <a16:rowId xmlns:a16="http://schemas.microsoft.com/office/drawing/2014/main" val="10004"/>
                  </a:ext>
                </a:extLst>
              </a:tr>
              <a:tr h="771525">
                <a:tc>
                  <a:txBody>
                    <a:bodyPr/>
                    <a:lstStyle/>
                    <a:p>
                      <a:pPr>
                        <a:lnSpc>
                          <a:spcPct val="100000"/>
                        </a:lnSpc>
                        <a:spcBef>
                          <a:spcPts val="45"/>
                        </a:spcBef>
                      </a:pPr>
                      <a:endParaRPr sz="1350" dirty="0">
                        <a:latin typeface="+mj-lt"/>
                        <a:cs typeface="Times New Roman"/>
                      </a:endParaRPr>
                    </a:p>
                    <a:p>
                      <a:pPr marL="50165">
                        <a:lnSpc>
                          <a:spcPct val="100000"/>
                        </a:lnSpc>
                      </a:pPr>
                      <a:r>
                        <a:rPr sz="1200" b="1" i="0" dirty="0">
                          <a:latin typeface="+mj-lt"/>
                          <a:cs typeface="Calibri" panose="020F0502020204030204" pitchFamily="34" charset="0"/>
                        </a:rPr>
                        <a:t>Costo</a:t>
                      </a:r>
                      <a:r>
                        <a:rPr sz="1200" b="1" i="0" spc="-35" dirty="0">
                          <a:latin typeface="+mj-lt"/>
                          <a:cs typeface="Calibri" panose="020F0502020204030204" pitchFamily="34" charset="0"/>
                        </a:rPr>
                        <a:t> </a:t>
                      </a:r>
                      <a:r>
                        <a:rPr sz="1200" b="1" i="0" dirty="0">
                          <a:latin typeface="+mj-lt"/>
                          <a:cs typeface="Calibri" panose="020F0502020204030204" pitchFamily="34" charset="0"/>
                        </a:rPr>
                        <a:t>total</a:t>
                      </a:r>
                      <a:r>
                        <a:rPr sz="1200" b="1" i="0" spc="-25" dirty="0">
                          <a:latin typeface="+mj-lt"/>
                          <a:cs typeface="Calibri" panose="020F0502020204030204" pitchFamily="34" charset="0"/>
                        </a:rPr>
                        <a:t> </a:t>
                      </a:r>
                      <a:r>
                        <a:rPr sz="1200" b="1" i="0" dirty="0">
                          <a:latin typeface="+mj-lt"/>
                          <a:cs typeface="Calibri" panose="020F0502020204030204" pitchFamily="34" charset="0"/>
                        </a:rPr>
                        <a:t>a</a:t>
                      </a:r>
                      <a:r>
                        <a:rPr sz="1200" b="1" i="0" spc="-20" dirty="0">
                          <a:latin typeface="+mj-lt"/>
                          <a:cs typeface="Calibri" panose="020F0502020204030204" pitchFamily="34" charset="0"/>
                        </a:rPr>
                        <a:t> </a:t>
                      </a:r>
                      <a:r>
                        <a:rPr sz="1200" b="1" i="0" spc="-10" dirty="0">
                          <a:latin typeface="+mj-lt"/>
                          <a:cs typeface="Calibri" panose="020F0502020204030204" pitchFamily="34" charset="0"/>
                        </a:rPr>
                        <a:t>miembro</a:t>
                      </a:r>
                      <a:endParaRPr sz="1200" b="1" i="0" dirty="0">
                        <a:latin typeface="+mj-lt"/>
                        <a:cs typeface="Calibri" panose="020F0502020204030204" pitchFamily="34" charset="0"/>
                      </a:endParaRPr>
                    </a:p>
                    <a:p>
                      <a:pPr marL="50165">
                        <a:lnSpc>
                          <a:spcPct val="100000"/>
                        </a:lnSpc>
                      </a:pPr>
                      <a:r>
                        <a:rPr sz="1200" b="1" i="0" dirty="0">
                          <a:latin typeface="+mj-lt"/>
                          <a:cs typeface="Calibri" panose="020F0502020204030204" pitchFamily="34" charset="0"/>
                        </a:rPr>
                        <a:t>(Saldo</a:t>
                      </a:r>
                      <a:r>
                        <a:rPr sz="1200" b="1" i="0" spc="-20" dirty="0">
                          <a:latin typeface="+mj-lt"/>
                          <a:cs typeface="Calibri" panose="020F0502020204030204" pitchFamily="34" charset="0"/>
                        </a:rPr>
                        <a:t> </a:t>
                      </a:r>
                      <a:r>
                        <a:rPr sz="1200" b="1" i="0" dirty="0">
                          <a:latin typeface="+mj-lt"/>
                          <a:cs typeface="Calibri" panose="020F0502020204030204" pitchFamily="34" charset="0"/>
                        </a:rPr>
                        <a:t>facturado</a:t>
                      </a:r>
                      <a:r>
                        <a:rPr sz="1200" b="1" i="0" spc="-15" dirty="0">
                          <a:latin typeface="+mj-lt"/>
                          <a:cs typeface="Calibri" panose="020F0502020204030204" pitchFamily="34" charset="0"/>
                        </a:rPr>
                        <a:t> </a:t>
                      </a:r>
                      <a:r>
                        <a:rPr sz="1200" b="1" i="0" dirty="0">
                          <a:latin typeface="+mj-lt"/>
                          <a:cs typeface="Calibri" panose="020F0502020204030204" pitchFamily="34" charset="0"/>
                        </a:rPr>
                        <a:t>+</a:t>
                      </a:r>
                      <a:r>
                        <a:rPr sz="1200" b="1" i="0" spc="-15" dirty="0">
                          <a:latin typeface="+mj-lt"/>
                          <a:cs typeface="Calibri" panose="020F0502020204030204" pitchFamily="34" charset="0"/>
                        </a:rPr>
                        <a:t> </a:t>
                      </a:r>
                      <a:r>
                        <a:rPr sz="1200" b="1" i="0" spc="-10" dirty="0" err="1">
                          <a:latin typeface="+mj-lt"/>
                          <a:cs typeface="Calibri" panose="020F0502020204030204" pitchFamily="34" charset="0"/>
                        </a:rPr>
                        <a:t>Compartido</a:t>
                      </a:r>
                      <a:r>
                        <a:rPr sz="1200" b="1" i="0" spc="-10" dirty="0">
                          <a:latin typeface="+mj-lt"/>
                          <a:cs typeface="Calibri" panose="020F0502020204030204" pitchFamily="34" charset="0"/>
                        </a:rPr>
                        <a:t>)</a:t>
                      </a:r>
                      <a:endParaRPr sz="1200" b="1"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10" dirty="0">
                          <a:latin typeface="+mj-lt"/>
                          <a:cs typeface="Calibri" panose="020F0502020204030204" pitchFamily="34" charset="0"/>
                        </a:rPr>
                        <a:t>$</a:t>
                      </a:r>
                      <a:r>
                        <a:rPr lang="en-US" sz="1200" b="0" i="0" spc="-10" dirty="0">
                          <a:latin typeface="+mj-lt"/>
                          <a:cs typeface="Calibri" panose="020F0502020204030204" pitchFamily="34" charset="0"/>
                        </a:rPr>
                        <a:t>445</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20" dirty="0">
                          <a:latin typeface="+mj-lt"/>
                          <a:cs typeface="Calibri" panose="020F0502020204030204" pitchFamily="34" charset="0"/>
                        </a:rPr>
                        <a:t>$5</a:t>
                      </a:r>
                      <a:r>
                        <a:rPr lang="en-US" sz="1200" b="0" i="0" spc="-20" dirty="0">
                          <a:latin typeface="+mj-lt"/>
                          <a:cs typeface="Calibri" panose="020F0502020204030204" pitchFamily="34" charset="0"/>
                        </a:rPr>
                        <a:t>80</a:t>
                      </a:r>
                      <a:endParaRPr sz="1200" b="0"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tc>
                  <a:txBody>
                    <a:bodyPr/>
                    <a:lstStyle/>
                    <a:p>
                      <a:pPr>
                        <a:lnSpc>
                          <a:spcPct val="100000"/>
                        </a:lnSpc>
                        <a:spcBef>
                          <a:spcPts val="45"/>
                        </a:spcBef>
                      </a:pPr>
                      <a:endParaRPr sz="1350" b="0" i="0" dirty="0">
                        <a:latin typeface="+mj-lt"/>
                        <a:cs typeface="Calibri" panose="020F0502020204030204" pitchFamily="34" charset="0"/>
                      </a:endParaRPr>
                    </a:p>
                    <a:p>
                      <a:pPr algn="ctr">
                        <a:lnSpc>
                          <a:spcPct val="100000"/>
                        </a:lnSpc>
                      </a:pPr>
                      <a:r>
                        <a:rPr sz="1200" b="0" i="0" spc="-10" dirty="0">
                          <a:latin typeface="+mj-lt"/>
                          <a:cs typeface="Calibri" panose="020F0502020204030204" pitchFamily="34" charset="0"/>
                        </a:rPr>
                        <a:t>$</a:t>
                      </a:r>
                      <a:r>
                        <a:rPr lang="en-US" sz="1200" b="0" i="0" spc="-10" dirty="0">
                          <a:latin typeface="+mj-lt"/>
                          <a:cs typeface="Calibri" panose="020F0502020204030204" pitchFamily="34" charset="0"/>
                        </a:rPr>
                        <a:t>1,030</a:t>
                      </a:r>
                    </a:p>
                    <a:p>
                      <a:pPr algn="ctr">
                        <a:lnSpc>
                          <a:spcPct val="100000"/>
                        </a:lnSpc>
                      </a:pPr>
                      <a:r>
                        <a:rPr lang="en-US" sz="1200" b="0" i="0" spc="-10" dirty="0">
                          <a:latin typeface="+mj-lt"/>
                          <a:cs typeface="Calibri" panose="020F0502020204030204" pitchFamily="34" charset="0"/>
                        </a:rPr>
                        <a:t>($860*50%=$430 +$600 en saldo facturado)</a:t>
                      </a:r>
                      <a:endParaRPr sz="1200" b="0" i="0" dirty="0">
                        <a:latin typeface="+mj-lt"/>
                        <a:cs typeface="Calibri" panose="020F0502020204030204" pitchFamily="34" charset="0"/>
                      </a:endParaRPr>
                    </a:p>
                    <a:p>
                      <a:pPr algn="ctr">
                        <a:lnSpc>
                          <a:spcPct val="100000"/>
                        </a:lnSpc>
                      </a:pPr>
                      <a:endParaRPr sz="1200" b="1" i="0" dirty="0">
                        <a:latin typeface="+mj-lt"/>
                        <a:cs typeface="Calibri" panose="020F0502020204030204" pitchFamily="34" charset="0"/>
                      </a:endParaRPr>
                    </a:p>
                  </a:txBody>
                  <a:tcPr marL="0" marR="0" marT="5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0E7EF"/>
                    </a:solidFill>
                  </a:tcPr>
                </a:tc>
                <a:extLst>
                  <a:ext uri="{0D108BD9-81ED-4DB2-BD59-A6C34878D82A}">
                    <a16:rowId xmlns:a16="http://schemas.microsoft.com/office/drawing/2014/main" val="10005"/>
                  </a:ext>
                </a:extLst>
              </a:tr>
            </a:tbl>
          </a:graphicData>
        </a:graphic>
      </p:graphicFrame>
      <p:sp>
        <p:nvSpPr>
          <p:cNvPr id="3" name="object 3"/>
          <p:cNvSpPr txBox="1"/>
          <p:nvPr/>
        </p:nvSpPr>
        <p:spPr>
          <a:xfrm>
            <a:off x="1511065" y="6234939"/>
            <a:ext cx="8771923" cy="382156"/>
          </a:xfrm>
          <a:prstGeom prst="rect">
            <a:avLst/>
          </a:prstGeom>
        </p:spPr>
        <p:txBody>
          <a:bodyPr vert="horz" wrap="square" lIns="0" tIns="12700" rIns="0" bIns="0" rtlCol="0">
            <a:spAutoFit/>
          </a:bodyPr>
          <a:lstStyle/>
          <a:p>
            <a:pPr marL="12700">
              <a:lnSpc>
                <a:spcPct val="100000"/>
              </a:lnSpc>
              <a:spcBef>
                <a:spcPts val="100"/>
              </a:spcBef>
            </a:pPr>
            <a:r>
              <a:rPr sz="1200" i="1" dirty="0">
                <a:latin typeface="Calibri" panose="020F0502020204030204" pitchFamily="34" charset="0"/>
                <a:cs typeface="Calibri" panose="020F0502020204030204" pitchFamily="34" charset="0"/>
              </a:rPr>
              <a:t>*</a:t>
            </a:r>
            <a:r>
              <a:rPr sz="1200" i="1" spc="-35" dirty="0">
                <a:latin typeface="Calibri" panose="020F0502020204030204" pitchFamily="34" charset="0"/>
                <a:cs typeface="Calibri" panose="020F0502020204030204" pitchFamily="34" charset="0"/>
              </a:rPr>
              <a:t> </a:t>
            </a:r>
            <a:r>
              <a:rPr sz="1200" i="1" dirty="0">
                <a:latin typeface="Calibri" panose="020F0502020204030204" pitchFamily="34" charset="0"/>
                <a:cs typeface="Calibri" panose="020F0502020204030204" pitchFamily="34" charset="0"/>
              </a:rPr>
              <a:t>No</a:t>
            </a:r>
            <a:r>
              <a:rPr sz="1200" i="1" spc="-30" dirty="0">
                <a:latin typeface="Calibri" panose="020F0502020204030204" pitchFamily="34" charset="0"/>
                <a:cs typeface="Calibri" panose="020F0502020204030204" pitchFamily="34" charset="0"/>
              </a:rPr>
              <a:t> </a:t>
            </a:r>
            <a:r>
              <a:rPr sz="1200" i="1" dirty="0" err="1">
                <a:latin typeface="Calibri" panose="020F0502020204030204" pitchFamily="34" charset="0"/>
                <a:cs typeface="Calibri" panose="020F0502020204030204" pitchFamily="34" charset="0"/>
              </a:rPr>
              <a:t>existe</a:t>
            </a:r>
            <a:r>
              <a:rPr sz="1200" i="1" spc="-30" dirty="0">
                <a:latin typeface="Calibri" panose="020F0502020204030204" pitchFamily="34" charset="0"/>
                <a:cs typeface="Calibri" panose="020F0502020204030204" pitchFamily="34" charset="0"/>
              </a:rPr>
              <a:t> </a:t>
            </a:r>
            <a:r>
              <a:rPr sz="1200" i="1" dirty="0">
                <a:latin typeface="Calibri" panose="020F0502020204030204" pitchFamily="34" charset="0"/>
                <a:cs typeface="Calibri" panose="020F0502020204030204" pitchFamily="34" charset="0"/>
              </a:rPr>
              <a:t>contrato</a:t>
            </a:r>
            <a:r>
              <a:rPr sz="1200" i="1" spc="-35" dirty="0">
                <a:latin typeface="Calibri" panose="020F0502020204030204" pitchFamily="34" charset="0"/>
                <a:cs typeface="Calibri" panose="020F0502020204030204" pitchFamily="34" charset="0"/>
              </a:rPr>
              <a:t> </a:t>
            </a:r>
            <a:r>
              <a:rPr sz="1200" i="1" dirty="0">
                <a:latin typeface="Calibri" panose="020F0502020204030204" pitchFamily="34" charset="0"/>
                <a:cs typeface="Calibri" panose="020F0502020204030204" pitchFamily="34" charset="0"/>
              </a:rPr>
              <a:t>para</a:t>
            </a:r>
            <a:r>
              <a:rPr sz="1200" i="1" spc="-30" dirty="0">
                <a:latin typeface="Calibri" panose="020F0502020204030204" pitchFamily="34" charset="0"/>
                <a:cs typeface="Calibri" panose="020F0502020204030204" pitchFamily="34" charset="0"/>
              </a:rPr>
              <a:t> </a:t>
            </a:r>
            <a:r>
              <a:rPr sz="1200" i="1" spc="-10" dirty="0">
                <a:latin typeface="Calibri" panose="020F0502020204030204" pitchFamily="34" charset="0"/>
                <a:cs typeface="Calibri" panose="020F0502020204030204" pitchFamily="34" charset="0"/>
              </a:rPr>
              <a:t>proveedores</a:t>
            </a:r>
            <a:r>
              <a:rPr sz="1200" i="1" spc="-30" dirty="0">
                <a:latin typeface="Calibri" panose="020F0502020204030204" pitchFamily="34" charset="0"/>
                <a:cs typeface="Calibri" panose="020F0502020204030204" pitchFamily="34" charset="0"/>
              </a:rPr>
              <a:t> </a:t>
            </a:r>
            <a:r>
              <a:rPr sz="1200" i="1" dirty="0">
                <a:latin typeface="Calibri" panose="020F0502020204030204" pitchFamily="34" charset="0"/>
                <a:cs typeface="Calibri" panose="020F0502020204030204" pitchFamily="34" charset="0"/>
              </a:rPr>
              <a:t>no</a:t>
            </a:r>
            <a:r>
              <a:rPr sz="1200" i="1" spc="-30" dirty="0">
                <a:latin typeface="Calibri" panose="020F0502020204030204" pitchFamily="34" charset="0"/>
                <a:cs typeface="Calibri" panose="020F0502020204030204" pitchFamily="34" charset="0"/>
              </a:rPr>
              <a:t> </a:t>
            </a:r>
            <a:r>
              <a:rPr sz="1200" i="1" spc="-10" dirty="0">
                <a:latin typeface="Calibri" panose="020F0502020204030204" pitchFamily="34" charset="0"/>
                <a:cs typeface="Calibri" panose="020F0502020204030204" pitchFamily="34" charset="0"/>
              </a:rPr>
              <a:t>part</a:t>
            </a:r>
            <a:r>
              <a:rPr lang="en-US" sz="1200" i="1" spc="-10" dirty="0">
                <a:latin typeface="Calibri" panose="020F0502020204030204" pitchFamily="34" charset="0"/>
                <a:cs typeface="Calibri" panose="020F0502020204030204" pitchFamily="34" charset="0"/>
              </a:rPr>
              <a:t>i</a:t>
            </a:r>
            <a:r>
              <a:rPr sz="1200" i="1" spc="-10" dirty="0">
                <a:latin typeface="Calibri" panose="020F0502020204030204" pitchFamily="34" charset="0"/>
                <a:cs typeface="Calibri" panose="020F0502020204030204" pitchFamily="34" charset="0"/>
              </a:rPr>
              <a:t>cipantes</a:t>
            </a:r>
            <a:r>
              <a:rPr lang="en-US" sz="1200" i="1" spc="-10" dirty="0">
                <a:latin typeface="Calibri" panose="020F0502020204030204" pitchFamily="34" charset="0"/>
                <a:cs typeface="Calibri" panose="020F0502020204030204" pitchFamily="34" charset="0"/>
              </a:rPr>
              <a:t>. La cantidad de proveedor no participante representa el promedio de la cantidad permitida atraves de varios arreglos de reembollso de proveedores no participantes. </a:t>
            </a:r>
            <a:endParaRPr sz="1200" i="1" dirty="0">
              <a:latin typeface="Calibri" panose="020F0502020204030204" pitchFamily="34" charset="0"/>
              <a:cs typeface="Calibri" panose="020F0502020204030204" pitchFamily="34" charset="0"/>
            </a:endParaRPr>
          </a:p>
        </p:txBody>
      </p:sp>
      <p:pic>
        <p:nvPicPr>
          <p:cNvPr id="4" name="Picture 3" descr="A green rectangle with white text&#10;&#10;Description automatically generated">
            <a:extLst>
              <a:ext uri="{FF2B5EF4-FFF2-40B4-BE49-F238E27FC236}">
                <a16:creationId xmlns:a16="http://schemas.microsoft.com/office/drawing/2014/main" id="{6B13FADB-C5A6-8437-7B40-08A28FA44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6579" y="6139002"/>
            <a:ext cx="2504532" cy="989834"/>
          </a:xfrm>
          <a:prstGeom prst="rect">
            <a:avLst/>
          </a:prstGeom>
        </p:spPr>
      </p:pic>
      <p:sp>
        <p:nvSpPr>
          <p:cNvPr id="5" name="TextBox 4">
            <a:extLst>
              <a:ext uri="{FF2B5EF4-FFF2-40B4-BE49-F238E27FC236}">
                <a16:creationId xmlns:a16="http://schemas.microsoft.com/office/drawing/2014/main" id="{0C53501E-CCBD-75BB-D3CF-02AF2AA6A8A3}"/>
              </a:ext>
            </a:extLst>
          </p:cNvPr>
          <p:cNvSpPr txBox="1"/>
          <p:nvPr/>
        </p:nvSpPr>
        <p:spPr>
          <a:xfrm>
            <a:off x="297297" y="902547"/>
            <a:ext cx="9809973" cy="400110"/>
          </a:xfrm>
          <a:prstGeom prst="rect">
            <a:avLst/>
          </a:prstGeom>
          <a:noFill/>
        </p:spPr>
        <p:txBody>
          <a:bodyPr wrap="square" rtlCol="0">
            <a:spAutoFit/>
          </a:bodyPr>
          <a:lstStyle/>
          <a:p>
            <a:r>
              <a:rPr lang="en-US" sz="2000" dirty="0">
                <a:solidFill>
                  <a:schemeClr val="tx1">
                    <a:lumMod val="85000"/>
                    <a:lumOff val="15000"/>
                  </a:schemeClr>
                </a:solidFill>
                <a:latin typeface="+mj-lt"/>
                <a:cs typeface="Calibri Light" panose="020F0302020204030204" pitchFamily="34" charset="0"/>
              </a:rPr>
              <a:t>Usar dentistas de nuestra red te ayuda a no gastar de tu bolsillo</a:t>
            </a:r>
          </a:p>
        </p:txBody>
      </p:sp>
      <p:sp>
        <p:nvSpPr>
          <p:cNvPr id="6" name="Title 2">
            <a:extLst>
              <a:ext uri="{FF2B5EF4-FFF2-40B4-BE49-F238E27FC236}">
                <a16:creationId xmlns:a16="http://schemas.microsoft.com/office/drawing/2014/main" id="{DBB8E1C9-9BA9-6A31-69F4-991F6211BA7C}"/>
              </a:ext>
            </a:extLst>
          </p:cNvPr>
          <p:cNvSpPr txBox="1">
            <a:spLocks/>
          </p:cNvSpPr>
          <p:nvPr/>
        </p:nvSpPr>
        <p:spPr>
          <a:xfrm>
            <a:off x="297298" y="257843"/>
            <a:ext cx="10348290" cy="7764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rgbClr val="00B30E"/>
                </a:solidFill>
                <a:cs typeface="Calibri" panose="020F0502020204030204" pitchFamily="34" charset="0"/>
              </a:rPr>
              <a:t>Mejor valor para nuestros miembros</a:t>
            </a:r>
          </a:p>
        </p:txBody>
      </p:sp>
      <p:sp>
        <p:nvSpPr>
          <p:cNvPr id="7" name="Rectangle 6">
            <a:extLst>
              <a:ext uri="{FF2B5EF4-FFF2-40B4-BE49-F238E27FC236}">
                <a16:creationId xmlns:a16="http://schemas.microsoft.com/office/drawing/2014/main" id="{74B5A444-FFB4-938F-4329-B05580CA21F5}"/>
              </a:ext>
            </a:extLst>
          </p:cNvPr>
          <p:cNvSpPr/>
          <p:nvPr/>
        </p:nvSpPr>
        <p:spPr>
          <a:xfrm>
            <a:off x="1511065" y="5257799"/>
            <a:ext cx="9116693" cy="787303"/>
          </a:xfrm>
          <a:prstGeom prst="rect">
            <a:avLst/>
          </a:prstGeom>
          <a:noFill/>
          <a:ln w="25400" cmpd="sng">
            <a:solidFill>
              <a:srgbClr val="E159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980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361B94EE-BEA0-C2A2-5CE3-A23AA8938484}"/>
              </a:ext>
            </a:extLst>
          </p:cNvPr>
          <p:cNvSpPr/>
          <p:nvPr/>
        </p:nvSpPr>
        <p:spPr>
          <a:xfrm>
            <a:off x="314" y="0"/>
            <a:ext cx="6864350" cy="6858000"/>
          </a:xfrm>
          <a:custGeom>
            <a:avLst/>
            <a:gdLst/>
            <a:ahLst/>
            <a:cxnLst/>
            <a:rect l="l" t="t" r="r" b="b"/>
            <a:pathLst>
              <a:path w="6864350" h="6858000">
                <a:moveTo>
                  <a:pt x="2749143" y="0"/>
                </a:moveTo>
                <a:lnTo>
                  <a:pt x="6337" y="0"/>
                </a:lnTo>
                <a:lnTo>
                  <a:pt x="0" y="6858000"/>
                </a:lnTo>
                <a:lnTo>
                  <a:pt x="6863943" y="6858000"/>
                </a:lnTo>
                <a:lnTo>
                  <a:pt x="2749143" y="0"/>
                </a:lnTo>
                <a:close/>
              </a:path>
            </a:pathLst>
          </a:custGeom>
          <a:solidFill>
            <a:srgbClr val="2DB035"/>
          </a:solidFill>
        </p:spPr>
        <p:txBody>
          <a:bodyPr wrap="square" lIns="0" tIns="0" rIns="0" bIns="0" rtlCol="0"/>
          <a:lstStyle/>
          <a:p>
            <a:endParaRPr dirty="0"/>
          </a:p>
        </p:txBody>
      </p:sp>
      <p:grpSp>
        <p:nvGrpSpPr>
          <p:cNvPr id="2" name="object 2"/>
          <p:cNvGrpSpPr/>
          <p:nvPr/>
        </p:nvGrpSpPr>
        <p:grpSpPr>
          <a:xfrm>
            <a:off x="2406153" y="463156"/>
            <a:ext cx="2274570" cy="1863089"/>
            <a:chOff x="2406153" y="463156"/>
            <a:chExt cx="2274570" cy="1863089"/>
          </a:xfrm>
        </p:grpSpPr>
        <p:sp>
          <p:nvSpPr>
            <p:cNvPr id="3" name="object 3"/>
            <p:cNvSpPr/>
            <p:nvPr/>
          </p:nvSpPr>
          <p:spPr>
            <a:xfrm>
              <a:off x="2406153" y="463157"/>
              <a:ext cx="2274570" cy="1863089"/>
            </a:xfrm>
            <a:custGeom>
              <a:avLst/>
              <a:gdLst/>
              <a:ahLst/>
              <a:cxnLst/>
              <a:rect l="l" t="t" r="r" b="b"/>
              <a:pathLst>
                <a:path w="2274570" h="1863089">
                  <a:moveTo>
                    <a:pt x="2274011" y="0"/>
                  </a:moveTo>
                  <a:lnTo>
                    <a:pt x="0" y="0"/>
                  </a:lnTo>
                  <a:lnTo>
                    <a:pt x="1137005" y="1863026"/>
                  </a:lnTo>
                  <a:lnTo>
                    <a:pt x="2274011" y="0"/>
                  </a:lnTo>
                  <a:close/>
                </a:path>
              </a:pathLst>
            </a:custGeom>
            <a:solidFill>
              <a:srgbClr val="563C82"/>
            </a:solidFill>
          </p:spPr>
          <p:txBody>
            <a:bodyPr wrap="square" lIns="0" tIns="0" rIns="0" bIns="0" rtlCol="0"/>
            <a:lstStyle/>
            <a:p>
              <a:endParaRPr dirty="0"/>
            </a:p>
          </p:txBody>
        </p:sp>
        <p:pic>
          <p:nvPicPr>
            <p:cNvPr id="4" name="object 4"/>
            <p:cNvPicPr/>
            <p:nvPr/>
          </p:nvPicPr>
          <p:blipFill>
            <a:blip r:embed="rId3" cstate="print"/>
            <a:stretch>
              <a:fillRect/>
            </a:stretch>
          </p:blipFill>
          <p:spPr>
            <a:xfrm>
              <a:off x="2406154" y="463156"/>
              <a:ext cx="2274011" cy="1770697"/>
            </a:xfrm>
            <a:prstGeom prst="rect">
              <a:avLst/>
            </a:prstGeom>
          </p:spPr>
        </p:pic>
      </p:grpSp>
      <p:grpSp>
        <p:nvGrpSpPr>
          <p:cNvPr id="5" name="object 5"/>
          <p:cNvGrpSpPr/>
          <p:nvPr/>
        </p:nvGrpSpPr>
        <p:grpSpPr>
          <a:xfrm>
            <a:off x="3493958" y="457187"/>
            <a:ext cx="2907030" cy="2341245"/>
            <a:chOff x="3493958" y="457187"/>
            <a:chExt cx="2907030" cy="2341245"/>
          </a:xfrm>
        </p:grpSpPr>
        <p:sp>
          <p:nvSpPr>
            <p:cNvPr id="6" name="object 6"/>
            <p:cNvSpPr/>
            <p:nvPr/>
          </p:nvSpPr>
          <p:spPr>
            <a:xfrm>
              <a:off x="5490955" y="737939"/>
              <a:ext cx="610870" cy="518159"/>
            </a:xfrm>
            <a:custGeom>
              <a:avLst/>
              <a:gdLst/>
              <a:ahLst/>
              <a:cxnLst/>
              <a:rect l="l" t="t" r="r" b="b"/>
              <a:pathLst>
                <a:path w="610870" h="518159">
                  <a:moveTo>
                    <a:pt x="610616" y="0"/>
                  </a:moveTo>
                  <a:lnTo>
                    <a:pt x="0" y="0"/>
                  </a:lnTo>
                  <a:lnTo>
                    <a:pt x="305308" y="518020"/>
                  </a:lnTo>
                  <a:lnTo>
                    <a:pt x="610616" y="0"/>
                  </a:lnTo>
                  <a:close/>
                </a:path>
              </a:pathLst>
            </a:custGeom>
            <a:solidFill>
              <a:srgbClr val="00ACC8"/>
            </a:solidFill>
          </p:spPr>
          <p:txBody>
            <a:bodyPr wrap="square" lIns="0" tIns="0" rIns="0" bIns="0" rtlCol="0"/>
            <a:lstStyle/>
            <a:p>
              <a:endParaRPr dirty="0"/>
            </a:p>
          </p:txBody>
        </p:sp>
        <p:sp>
          <p:nvSpPr>
            <p:cNvPr id="7" name="object 7"/>
            <p:cNvSpPr/>
            <p:nvPr/>
          </p:nvSpPr>
          <p:spPr>
            <a:xfrm>
              <a:off x="5853209" y="1285378"/>
              <a:ext cx="255270" cy="219075"/>
            </a:xfrm>
            <a:custGeom>
              <a:avLst/>
              <a:gdLst/>
              <a:ahLst/>
              <a:cxnLst/>
              <a:rect l="l" t="t" r="r" b="b"/>
              <a:pathLst>
                <a:path w="255270" h="219075">
                  <a:moveTo>
                    <a:pt x="131292" y="0"/>
                  </a:moveTo>
                  <a:lnTo>
                    <a:pt x="0" y="214122"/>
                  </a:lnTo>
                  <a:lnTo>
                    <a:pt x="255028" y="218579"/>
                  </a:lnTo>
                  <a:lnTo>
                    <a:pt x="131292" y="0"/>
                  </a:lnTo>
                  <a:close/>
                </a:path>
              </a:pathLst>
            </a:custGeom>
            <a:solidFill>
              <a:srgbClr val="563C82"/>
            </a:solidFill>
          </p:spPr>
          <p:txBody>
            <a:bodyPr wrap="square" lIns="0" tIns="0" rIns="0" bIns="0" rtlCol="0"/>
            <a:lstStyle/>
            <a:p>
              <a:endParaRPr dirty="0"/>
            </a:p>
          </p:txBody>
        </p:sp>
        <p:pic>
          <p:nvPicPr>
            <p:cNvPr id="8" name="object 8"/>
            <p:cNvPicPr/>
            <p:nvPr/>
          </p:nvPicPr>
          <p:blipFill>
            <a:blip r:embed="rId4" cstate="print"/>
            <a:stretch>
              <a:fillRect/>
            </a:stretch>
          </p:blipFill>
          <p:spPr>
            <a:xfrm>
              <a:off x="3493958" y="457187"/>
              <a:ext cx="2906842" cy="2340914"/>
            </a:xfrm>
            <a:prstGeom prst="rect">
              <a:avLst/>
            </a:prstGeom>
          </p:spPr>
        </p:pic>
      </p:grpSp>
      <p:sp>
        <p:nvSpPr>
          <p:cNvPr id="9" name="object 9"/>
          <p:cNvSpPr txBox="1"/>
          <p:nvPr/>
        </p:nvSpPr>
        <p:spPr>
          <a:xfrm>
            <a:off x="6352895" y="3381240"/>
            <a:ext cx="3836670" cy="756920"/>
          </a:xfrm>
          <a:prstGeom prst="rect">
            <a:avLst/>
          </a:prstGeom>
        </p:spPr>
        <p:txBody>
          <a:bodyPr vert="horz" wrap="square" lIns="0" tIns="12700" rIns="0" bIns="0" rtlCol="0">
            <a:spAutoFit/>
          </a:bodyPr>
          <a:lstStyle/>
          <a:p>
            <a:pPr marL="12700">
              <a:lnSpc>
                <a:spcPct val="100000"/>
              </a:lnSpc>
              <a:spcBef>
                <a:spcPts val="100"/>
              </a:spcBef>
            </a:pPr>
            <a:r>
              <a:rPr sz="4800" spc="-10" dirty="0">
                <a:solidFill>
                  <a:srgbClr val="2CAF35"/>
                </a:solidFill>
                <a:latin typeface="+mj-lt"/>
                <a:cs typeface="Calibri" panose="020F0502020204030204" pitchFamily="34" charset="0"/>
              </a:rPr>
              <a:t>DeltaVision®</a:t>
            </a:r>
            <a:endParaRPr sz="4800" dirty="0">
              <a:latin typeface="+mj-lt"/>
              <a:cs typeface="Calibri" panose="020F0502020204030204" pitchFamily="34" charset="0"/>
            </a:endParaRPr>
          </a:p>
        </p:txBody>
      </p:sp>
      <p:sp>
        <p:nvSpPr>
          <p:cNvPr id="10" name="object 10"/>
          <p:cNvSpPr txBox="1"/>
          <p:nvPr/>
        </p:nvSpPr>
        <p:spPr>
          <a:xfrm>
            <a:off x="368300" y="3516879"/>
            <a:ext cx="3228975" cy="1120820"/>
          </a:xfrm>
          <a:prstGeom prst="rect">
            <a:avLst/>
          </a:prstGeom>
        </p:spPr>
        <p:txBody>
          <a:bodyPr vert="horz" wrap="square" lIns="0" tIns="12700" rIns="0" bIns="0" rtlCol="0">
            <a:spAutoFit/>
          </a:bodyPr>
          <a:lstStyle/>
          <a:p>
            <a:pPr marL="12700" marR="5080">
              <a:lnSpc>
                <a:spcPct val="100000"/>
              </a:lnSpc>
              <a:spcBef>
                <a:spcPts val="100"/>
              </a:spcBef>
              <a:tabLst>
                <a:tab pos="793115" algn="l"/>
                <a:tab pos="1508125" algn="l"/>
                <a:tab pos="2244090" algn="l"/>
              </a:tabLst>
            </a:pPr>
            <a:r>
              <a:rPr lang="en-US" sz="3600" spc="-10" dirty="0">
                <a:solidFill>
                  <a:srgbClr val="FFFFFF"/>
                </a:solidFill>
                <a:latin typeface="+mj-lt"/>
                <a:cs typeface="Calibri" panose="020F0502020204030204" pitchFamily="34" charset="0"/>
              </a:rPr>
              <a:t>Cuidado ocular por menos</a:t>
            </a:r>
            <a:endParaRPr sz="3600" dirty="0">
              <a:latin typeface="+mj-lt"/>
              <a:cs typeface="Calibri" panose="020F0502020204030204" pitchFamily="34" charset="0"/>
            </a:endParaRPr>
          </a:p>
        </p:txBody>
      </p:sp>
      <p:pic>
        <p:nvPicPr>
          <p:cNvPr id="12" name="Picture 11" descr="A green rectangle with white text&#10;&#10;Description automatically generated">
            <a:extLst>
              <a:ext uri="{FF2B5EF4-FFF2-40B4-BE49-F238E27FC236}">
                <a16:creationId xmlns:a16="http://schemas.microsoft.com/office/drawing/2014/main" id="{AD9938D1-F0CD-98AC-B836-1859C7B6E2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4266" y="6125750"/>
            <a:ext cx="2504532" cy="989834"/>
          </a:xfrm>
          <a:prstGeom prst="rect">
            <a:avLst/>
          </a:prstGeom>
        </p:spPr>
      </p:pic>
    </p:spTree>
    <p:extLst>
      <p:ext uri="{BB962C8B-B14F-4D97-AF65-F5344CB8AC3E}">
        <p14:creationId xmlns:p14="http://schemas.microsoft.com/office/powerpoint/2010/main" val="907132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1469</TotalTime>
  <Words>3384</Words>
  <Application>Microsoft Macintosh PowerPoint</Application>
  <PresentationFormat>Widescreen</PresentationFormat>
  <Paragraphs>326</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Gotham Bold</vt:lpstr>
      <vt:lpstr>Gotham Book</vt:lpstr>
      <vt:lpstr>Gotham-Book</vt:lpstr>
      <vt:lpstr>Times New Roman</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LaFrance</dc:creator>
  <cp:lastModifiedBy>Minerva Cobos</cp:lastModifiedBy>
  <cp:revision>22</cp:revision>
  <dcterms:created xsi:type="dcterms:W3CDTF">2023-08-10T16:26:54Z</dcterms:created>
  <dcterms:modified xsi:type="dcterms:W3CDTF">2024-08-27T19:00:38Z</dcterms:modified>
</cp:coreProperties>
</file>