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370" r:id="rId2"/>
    <p:sldId id="371" r:id="rId3"/>
    <p:sldId id="348" r:id="rId4"/>
    <p:sldId id="349" r:id="rId5"/>
    <p:sldId id="261" r:id="rId6"/>
    <p:sldId id="260" r:id="rId7"/>
    <p:sldId id="369" r:id="rId8"/>
    <p:sldId id="372" r:id="rId9"/>
    <p:sldId id="257" r:id="rId10"/>
    <p:sldId id="373" r:id="rId11"/>
    <p:sldId id="357" r:id="rId12"/>
    <p:sldId id="381" r:id="rId13"/>
    <p:sldId id="273" r:id="rId14"/>
    <p:sldId id="355" r:id="rId15"/>
    <p:sldId id="356" r:id="rId16"/>
    <p:sldId id="384" r:id="rId17"/>
    <p:sldId id="385" r:id="rId18"/>
    <p:sldId id="383" r:id="rId19"/>
    <p:sldId id="259" r:id="rId20"/>
    <p:sldId id="350" r:id="rId21"/>
    <p:sldId id="308" r:id="rId22"/>
    <p:sldId id="310" r:id="rId23"/>
    <p:sldId id="379" r:id="rId24"/>
    <p:sldId id="292" r:id="rId25"/>
    <p:sldId id="331" r:id="rId26"/>
    <p:sldId id="338" r:id="rId27"/>
    <p:sldId id="351" r:id="rId28"/>
    <p:sldId id="353" r:id="rId29"/>
    <p:sldId id="346" r:id="rId30"/>
    <p:sldId id="293" r:id="rId31"/>
    <p:sldId id="277" r:id="rId32"/>
    <p:sldId id="37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04"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C6B4F17-B92A-63CD-C5B0-24B376BFE26A}" name="Will Duval" initials="WD" userId="S::wduval@ddpco.com::e8644f33-8329-42a8-952c-49ba7e053f81"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DC1C16-75A5-7104-DA02-996A338B524C}" v="214" dt="2024-08-16T18:31:05.766"/>
    <p1510:client id="{C9A576CF-4952-7B4A-87DB-CD0BA4A007B7}" v="64" dt="2024-08-16T18:58:05.9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43"/>
  </p:normalViewPr>
  <p:slideViewPr>
    <p:cSldViewPr snapToGrid="0">
      <p:cViewPr varScale="1">
        <p:scale>
          <a:sx n="120" d="100"/>
          <a:sy n="120" d="100"/>
        </p:scale>
        <p:origin x="496" y="176"/>
      </p:cViewPr>
      <p:guideLst>
        <p:guide orient="horz" pos="170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AA85F2-D035-EE4B-8EF2-CC4B03AFFCDE}" type="datetimeFigureOut">
              <a:rPr lang="en-US" smtClean="0"/>
              <a:t>8/21/24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8E4F2-11F1-6F4B-82EB-BD090722E858}" type="slidenum">
              <a:rPr lang="en-US" smtClean="0"/>
              <a:t>‹#›</a:t>
            </a:fld>
            <a:endParaRPr lang="en-US"/>
          </a:p>
        </p:txBody>
      </p:sp>
    </p:spTree>
    <p:extLst>
      <p:ext uri="{BB962C8B-B14F-4D97-AF65-F5344CB8AC3E}">
        <p14:creationId xmlns:p14="http://schemas.microsoft.com/office/powerpoint/2010/main" val="4126925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34D037-087F-1145-9EC9-7C71CC4AC6B0}" type="slidenum">
              <a:rPr lang="en-US" smtClean="0"/>
              <a:t>1</a:t>
            </a:fld>
            <a:endParaRPr lang="en-US"/>
          </a:p>
        </p:txBody>
      </p:sp>
    </p:spTree>
    <p:extLst>
      <p:ext uri="{BB962C8B-B14F-4D97-AF65-F5344CB8AC3E}">
        <p14:creationId xmlns:p14="http://schemas.microsoft.com/office/powerpoint/2010/main" val="4162507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Arial" panose="020B0604020202020204" pitchFamily="34" charset="0"/>
                <a:ea typeface="Times New Roman" panose="02020603050405020304" pitchFamily="18" charset="0"/>
              </a:rPr>
              <a:t>Do these key features seem familiar? With DeltaVision, your employees can count on similar benefits to our dental offerings – local choice, nationwide access to care and customer service support if they have any questions. DeltaVision also provides cost saving through a large network of vision care providers. </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Times New Roman" panose="02020603050405020304" pitchFamily="18" charset="0"/>
              </a:rPr>
              <a:t>Our focus on preventive care extends to DeltaVision, because we know that signs of serious health problems can be caught during a routine exam. We encourage routine vision checkups and preventive care as a way to promote good eye health and overall health.</a:t>
            </a:r>
            <a:endParaRPr lang="en-US"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A2552B0-C013-0640-B23A-2D57AA8B1890}" type="slidenum">
              <a:rPr lang="en-US" smtClean="0"/>
              <a:pPr/>
              <a:t>10</a:t>
            </a:fld>
            <a:endParaRPr lang="en-US"/>
          </a:p>
        </p:txBody>
      </p:sp>
    </p:spTree>
    <p:extLst>
      <p:ext uri="{BB962C8B-B14F-4D97-AF65-F5344CB8AC3E}">
        <p14:creationId xmlns:p14="http://schemas.microsoft.com/office/powerpoint/2010/main" val="1931033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BDC235-7883-6348-B312-2DBC0E85E494}" type="slidenum">
              <a:rPr lang="en-US" smtClean="0"/>
              <a:t>11</a:t>
            </a:fld>
            <a:endParaRPr lang="en-US"/>
          </a:p>
        </p:txBody>
      </p:sp>
    </p:spTree>
    <p:extLst>
      <p:ext uri="{BB962C8B-B14F-4D97-AF65-F5344CB8AC3E}">
        <p14:creationId xmlns:p14="http://schemas.microsoft.com/office/powerpoint/2010/main" val="641223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34D037-087F-1145-9EC9-7C71CC4AC6B0}" type="slidenum">
              <a:rPr lang="en-US" smtClean="0"/>
              <a:t>12</a:t>
            </a:fld>
            <a:endParaRPr lang="en-US"/>
          </a:p>
        </p:txBody>
      </p:sp>
    </p:spTree>
    <p:extLst>
      <p:ext uri="{BB962C8B-B14F-4D97-AF65-F5344CB8AC3E}">
        <p14:creationId xmlns:p14="http://schemas.microsoft.com/office/powerpoint/2010/main" val="2097433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Right Start 4 Kids removes most of the cost barriers for children 12 and younger when you receive services from a PPO or Premier provider. All services except for orthodontia will be covered at 100% up to the dental plan’s annual or plan year maximum. The deductible is waived as well. Annual maximums, frequency limits, age limits and plan provisions will still apply. The standard deductible and plan percentages will apply for orthodontia or services rendered by a non-participating provider.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chemeClr val="tx1">
                    <a:lumMod val="65000"/>
                    <a:lumOff val="35000"/>
                  </a:schemeClr>
                </a:solidFill>
                <a:latin typeface="Gotham Book" pitchFamily="2" charset="0"/>
                <a:cs typeface="Calibri Light" panose="020F0302020204030204" pitchFamily="34" charset="0"/>
              </a:rPr>
              <a:t>RS4K at 100% coinsurance for diagnostic &amp; preventive, basic, and major services, with no deductible, when an in-network provider is seen</a:t>
            </a:r>
            <a:endParaRPr lang="en-US" sz="1200" b="0" i="0" u="none" strike="noStrike"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F034D037-087F-1145-9EC9-7C71CC4AC6B0}" type="slidenum">
              <a:rPr lang="en-US" smtClean="0"/>
              <a:t>13</a:t>
            </a:fld>
            <a:endParaRPr lang="en-US"/>
          </a:p>
        </p:txBody>
      </p:sp>
    </p:spTree>
    <p:extLst>
      <p:ext uri="{BB962C8B-B14F-4D97-AF65-F5344CB8AC3E}">
        <p14:creationId xmlns:p14="http://schemas.microsoft.com/office/powerpoint/2010/main" val="781256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EFFECTIVE IMMEDIATELY There are no waiting periods. You can start saving money the first day your plan is effective. </a:t>
            </a:r>
          </a:p>
          <a:p>
            <a:r>
              <a:rPr lang="en-US" sz="1200" kern="1200">
                <a:solidFill>
                  <a:schemeClr val="tx1"/>
                </a:solidFill>
                <a:effectLst/>
                <a:latin typeface="+mn-lt"/>
                <a:ea typeface="+mn-ea"/>
                <a:cs typeface="+mn-cs"/>
              </a:rPr>
              <a:t>EASY TO UNDERSTAND &amp; USE There are no complicated rules to follow or rollover equations to figure out. See your Delta Dental provider* for exams, X-rays, and cleanings, and you will not use any of your annual maximum, so it will be there for any additional treatments you may need in a benefit year. A Delta Dental PPO℠ provider is always your best value! </a:t>
            </a:r>
          </a:p>
          <a:p>
            <a:r>
              <a:rPr lang="en-US" sz="1200" kern="1200">
                <a:solidFill>
                  <a:schemeClr val="tx1"/>
                </a:solidFill>
                <a:effectLst/>
                <a:latin typeface="+mn-lt"/>
                <a:ea typeface="+mn-ea"/>
                <a:cs typeface="+mn-cs"/>
              </a:rPr>
              <a:t>ENCOURAGES GOOD ORAL HEALTH Unlike other carriers’ max rollover plans, which reward members who don’t use their benefits in order to roll money over into the following benefit year, PREVENTION FIRST encourages you to get your preventive care by not counting these visits against your annual maximum. Not only will your dental benefits go farther, but good preventive care can help you avoid potentially painful and costly restorative treatments down the road.</a:t>
            </a:r>
          </a:p>
          <a:p>
            <a:r>
              <a:rPr lang="en-US" sz="1200" kern="1200">
                <a:solidFill>
                  <a:schemeClr val="tx1"/>
                </a:solidFill>
                <a:effectLst/>
                <a:latin typeface="+mn-lt"/>
                <a:ea typeface="+mn-ea"/>
                <a:cs typeface="+mn-cs"/>
              </a:rPr>
              <a:t>Delta Dental PPO providers are your best value because you will get a bigger discount (making your annual max go even further) and pay less out of pocket.</a:t>
            </a:r>
          </a:p>
          <a:p>
            <a:pPr eaLnBrk="1" hangingPunct="1">
              <a:spcBef>
                <a:spcPct val="0"/>
              </a:spcBef>
            </a:pPr>
            <a:endParaRPr lang="en-US">
              <a:latin typeface="Calibri" charset="0"/>
              <a:ea typeface="ＭＳ Ｐゴシック" charset="0"/>
              <a:cs typeface="ＭＳ Ｐゴシック" charset="0"/>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871" indent="-285720" eaLnBrk="0" hangingPunct="0">
              <a:defRPr sz="2400">
                <a:solidFill>
                  <a:schemeClr val="tx1"/>
                </a:solidFill>
                <a:latin typeface="Arial" charset="0"/>
                <a:ea typeface="ＭＳ Ｐゴシック" charset="0"/>
              </a:defRPr>
            </a:lvl2pPr>
            <a:lvl3pPr marL="1142879" indent="-228576" eaLnBrk="0" hangingPunct="0">
              <a:defRPr sz="2400">
                <a:solidFill>
                  <a:schemeClr val="tx1"/>
                </a:solidFill>
                <a:latin typeface="Arial" charset="0"/>
                <a:ea typeface="ＭＳ Ｐゴシック" charset="0"/>
              </a:defRPr>
            </a:lvl3pPr>
            <a:lvl4pPr marL="1600031" indent="-228576" eaLnBrk="0" hangingPunct="0">
              <a:defRPr sz="2400">
                <a:solidFill>
                  <a:schemeClr val="tx1"/>
                </a:solidFill>
                <a:latin typeface="Arial" charset="0"/>
                <a:ea typeface="ＭＳ Ｐゴシック" charset="0"/>
              </a:defRPr>
            </a:lvl4pPr>
            <a:lvl5pPr marL="2057183" indent="-228576" eaLnBrk="0" hangingPunct="0">
              <a:defRPr sz="2400">
                <a:solidFill>
                  <a:schemeClr val="tx1"/>
                </a:solidFill>
                <a:latin typeface="Arial" charset="0"/>
                <a:ea typeface="ＭＳ Ｐゴシック" charset="0"/>
              </a:defRPr>
            </a:lvl5pPr>
            <a:lvl6pPr marL="2514333" indent="-228576" eaLnBrk="0" fontAlgn="base" hangingPunct="0">
              <a:spcBef>
                <a:spcPct val="0"/>
              </a:spcBef>
              <a:spcAft>
                <a:spcPct val="0"/>
              </a:spcAft>
              <a:defRPr sz="2400">
                <a:solidFill>
                  <a:schemeClr val="tx1"/>
                </a:solidFill>
                <a:latin typeface="Arial" charset="0"/>
                <a:ea typeface="ＭＳ Ｐゴシック" charset="0"/>
              </a:defRPr>
            </a:lvl6pPr>
            <a:lvl7pPr marL="2971485" indent="-228576" eaLnBrk="0" fontAlgn="base" hangingPunct="0">
              <a:spcBef>
                <a:spcPct val="0"/>
              </a:spcBef>
              <a:spcAft>
                <a:spcPct val="0"/>
              </a:spcAft>
              <a:defRPr sz="2400">
                <a:solidFill>
                  <a:schemeClr val="tx1"/>
                </a:solidFill>
                <a:latin typeface="Arial" charset="0"/>
                <a:ea typeface="ＭＳ Ｐゴシック" charset="0"/>
              </a:defRPr>
            </a:lvl7pPr>
            <a:lvl8pPr marL="3428637" indent="-228576" eaLnBrk="0" fontAlgn="base" hangingPunct="0">
              <a:spcBef>
                <a:spcPct val="0"/>
              </a:spcBef>
              <a:spcAft>
                <a:spcPct val="0"/>
              </a:spcAft>
              <a:defRPr sz="2400">
                <a:solidFill>
                  <a:schemeClr val="tx1"/>
                </a:solidFill>
                <a:latin typeface="Arial" charset="0"/>
                <a:ea typeface="ＭＳ Ｐゴシック" charset="0"/>
              </a:defRPr>
            </a:lvl8pPr>
            <a:lvl9pPr marL="3885788" indent="-228576"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540E660-3D6F-5A46-90C5-3BE20687255B}" type="slidenum">
              <a:rPr lang="en-US" sz="1200"/>
              <a:pPr eaLnBrk="1" hangingPunct="1"/>
              <a:t>14</a:t>
            </a:fld>
            <a:endParaRPr lang="en-US" sz="1200"/>
          </a:p>
        </p:txBody>
      </p:sp>
    </p:spTree>
    <p:extLst>
      <p:ext uri="{BB962C8B-B14F-4D97-AF65-F5344CB8AC3E}">
        <p14:creationId xmlns:p14="http://schemas.microsoft.com/office/powerpoint/2010/main" val="3089840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sz="1200" kern="1200" dirty="0">
              <a:solidFill>
                <a:schemeClr val="tx1"/>
              </a:solidFill>
              <a:effectLst/>
              <a:latin typeface="+mn-lt"/>
              <a:ea typeface="+mn-ea"/>
              <a:cs typeface="+mn-cs"/>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871" indent="-285720" eaLnBrk="0" hangingPunct="0">
              <a:defRPr sz="2400">
                <a:solidFill>
                  <a:schemeClr val="tx1"/>
                </a:solidFill>
                <a:latin typeface="Arial" charset="0"/>
                <a:ea typeface="ＭＳ Ｐゴシック" charset="0"/>
              </a:defRPr>
            </a:lvl2pPr>
            <a:lvl3pPr marL="1142879" indent="-228576" eaLnBrk="0" hangingPunct="0">
              <a:defRPr sz="2400">
                <a:solidFill>
                  <a:schemeClr val="tx1"/>
                </a:solidFill>
                <a:latin typeface="Arial" charset="0"/>
                <a:ea typeface="ＭＳ Ｐゴシック" charset="0"/>
              </a:defRPr>
            </a:lvl3pPr>
            <a:lvl4pPr marL="1600031" indent="-228576" eaLnBrk="0" hangingPunct="0">
              <a:defRPr sz="2400">
                <a:solidFill>
                  <a:schemeClr val="tx1"/>
                </a:solidFill>
                <a:latin typeface="Arial" charset="0"/>
                <a:ea typeface="ＭＳ Ｐゴシック" charset="0"/>
              </a:defRPr>
            </a:lvl4pPr>
            <a:lvl5pPr marL="2057183" indent="-228576" eaLnBrk="0" hangingPunct="0">
              <a:defRPr sz="2400">
                <a:solidFill>
                  <a:schemeClr val="tx1"/>
                </a:solidFill>
                <a:latin typeface="Arial" charset="0"/>
                <a:ea typeface="ＭＳ Ｐゴシック" charset="0"/>
              </a:defRPr>
            </a:lvl5pPr>
            <a:lvl6pPr marL="2514333" indent="-228576" eaLnBrk="0" fontAlgn="base" hangingPunct="0">
              <a:spcBef>
                <a:spcPct val="0"/>
              </a:spcBef>
              <a:spcAft>
                <a:spcPct val="0"/>
              </a:spcAft>
              <a:defRPr sz="2400">
                <a:solidFill>
                  <a:schemeClr val="tx1"/>
                </a:solidFill>
                <a:latin typeface="Arial" charset="0"/>
                <a:ea typeface="ＭＳ Ｐゴシック" charset="0"/>
              </a:defRPr>
            </a:lvl6pPr>
            <a:lvl7pPr marL="2971485" indent="-228576" eaLnBrk="0" fontAlgn="base" hangingPunct="0">
              <a:spcBef>
                <a:spcPct val="0"/>
              </a:spcBef>
              <a:spcAft>
                <a:spcPct val="0"/>
              </a:spcAft>
              <a:defRPr sz="2400">
                <a:solidFill>
                  <a:schemeClr val="tx1"/>
                </a:solidFill>
                <a:latin typeface="Arial" charset="0"/>
                <a:ea typeface="ＭＳ Ｐゴシック" charset="0"/>
              </a:defRPr>
            </a:lvl7pPr>
            <a:lvl8pPr marL="3428637" indent="-228576" eaLnBrk="0" fontAlgn="base" hangingPunct="0">
              <a:spcBef>
                <a:spcPct val="0"/>
              </a:spcBef>
              <a:spcAft>
                <a:spcPct val="0"/>
              </a:spcAft>
              <a:defRPr sz="2400">
                <a:solidFill>
                  <a:schemeClr val="tx1"/>
                </a:solidFill>
                <a:latin typeface="Arial" charset="0"/>
                <a:ea typeface="ＭＳ Ｐゴシック" charset="0"/>
              </a:defRPr>
            </a:lvl8pPr>
            <a:lvl9pPr marL="3885788" indent="-228576"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540E660-3D6F-5A46-90C5-3BE20687255B}" type="slidenum">
              <a:rPr lang="en-US" sz="1200"/>
              <a:pPr eaLnBrk="1" hangingPunct="1"/>
              <a:t>15</a:t>
            </a:fld>
            <a:endParaRPr lang="en-US" sz="1200"/>
          </a:p>
        </p:txBody>
      </p:sp>
    </p:spTree>
    <p:extLst>
      <p:ext uri="{BB962C8B-B14F-4D97-AF65-F5344CB8AC3E}">
        <p14:creationId xmlns:p14="http://schemas.microsoft.com/office/powerpoint/2010/main" val="64222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EFFECTIVE IMMEDIATELY There are no waiting periods. You can start saving money the first day your plan is effective. </a:t>
            </a:r>
          </a:p>
          <a:p>
            <a:r>
              <a:rPr lang="en-US" sz="1200" kern="1200">
                <a:solidFill>
                  <a:schemeClr val="tx1"/>
                </a:solidFill>
                <a:effectLst/>
                <a:latin typeface="+mn-lt"/>
                <a:ea typeface="+mn-ea"/>
                <a:cs typeface="+mn-cs"/>
              </a:rPr>
              <a:t>EASY TO UNDERSTAND &amp; USE There are no complicated rules to follow or rollover equations to figure out. See your Delta Dental provider* for exams, X-rays, and cleanings, and you will not use any of your annual maximum, so it will be there for any additional treatments you may need in a benefit year. A Delta Dental PPO℠ provider is always your best value! </a:t>
            </a:r>
          </a:p>
          <a:p>
            <a:r>
              <a:rPr lang="en-US" sz="1200" kern="1200">
                <a:solidFill>
                  <a:schemeClr val="tx1"/>
                </a:solidFill>
                <a:effectLst/>
                <a:latin typeface="+mn-lt"/>
                <a:ea typeface="+mn-ea"/>
                <a:cs typeface="+mn-cs"/>
              </a:rPr>
              <a:t>ENCOURAGES GOOD ORAL HEALTH Unlike other carriers’ max rollover plans, which reward members who don’t use their benefits in order to roll money over into the following benefit year, PREVENTION FIRST encourages you to get your preventive care by not counting these visits against your annual maximum. Not only will your dental benefits go farther, but good preventive care can help you avoid potentially painful and costly restorative treatments down the road.</a:t>
            </a:r>
          </a:p>
          <a:p>
            <a:r>
              <a:rPr lang="en-US" sz="1200" kern="1200">
                <a:solidFill>
                  <a:schemeClr val="tx1"/>
                </a:solidFill>
                <a:effectLst/>
                <a:latin typeface="+mn-lt"/>
                <a:ea typeface="+mn-ea"/>
                <a:cs typeface="+mn-cs"/>
              </a:rPr>
              <a:t>Delta Dental PPO providers are your best value because you will get a bigger discount (making your annual max go even further) and pay less out of pocket.</a:t>
            </a:r>
          </a:p>
          <a:p>
            <a:pPr eaLnBrk="1" hangingPunct="1">
              <a:spcBef>
                <a:spcPct val="0"/>
              </a:spcBef>
            </a:pPr>
            <a:endParaRPr lang="en-US">
              <a:latin typeface="Calibri" charset="0"/>
              <a:ea typeface="ＭＳ Ｐゴシック" charset="0"/>
              <a:cs typeface="ＭＳ Ｐゴシック" charset="0"/>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871" indent="-285720" eaLnBrk="0" hangingPunct="0">
              <a:defRPr sz="2400">
                <a:solidFill>
                  <a:schemeClr val="tx1"/>
                </a:solidFill>
                <a:latin typeface="Arial" charset="0"/>
                <a:ea typeface="ＭＳ Ｐゴシック" charset="0"/>
              </a:defRPr>
            </a:lvl2pPr>
            <a:lvl3pPr marL="1142879" indent="-228576" eaLnBrk="0" hangingPunct="0">
              <a:defRPr sz="2400">
                <a:solidFill>
                  <a:schemeClr val="tx1"/>
                </a:solidFill>
                <a:latin typeface="Arial" charset="0"/>
                <a:ea typeface="ＭＳ Ｐゴシック" charset="0"/>
              </a:defRPr>
            </a:lvl3pPr>
            <a:lvl4pPr marL="1600031" indent="-228576" eaLnBrk="0" hangingPunct="0">
              <a:defRPr sz="2400">
                <a:solidFill>
                  <a:schemeClr val="tx1"/>
                </a:solidFill>
                <a:latin typeface="Arial" charset="0"/>
                <a:ea typeface="ＭＳ Ｐゴシック" charset="0"/>
              </a:defRPr>
            </a:lvl4pPr>
            <a:lvl5pPr marL="2057183" indent="-228576" eaLnBrk="0" hangingPunct="0">
              <a:defRPr sz="2400">
                <a:solidFill>
                  <a:schemeClr val="tx1"/>
                </a:solidFill>
                <a:latin typeface="Arial" charset="0"/>
                <a:ea typeface="ＭＳ Ｐゴシック" charset="0"/>
              </a:defRPr>
            </a:lvl5pPr>
            <a:lvl6pPr marL="2514333" indent="-228576" eaLnBrk="0" fontAlgn="base" hangingPunct="0">
              <a:spcBef>
                <a:spcPct val="0"/>
              </a:spcBef>
              <a:spcAft>
                <a:spcPct val="0"/>
              </a:spcAft>
              <a:defRPr sz="2400">
                <a:solidFill>
                  <a:schemeClr val="tx1"/>
                </a:solidFill>
                <a:latin typeface="Arial" charset="0"/>
                <a:ea typeface="ＭＳ Ｐゴシック" charset="0"/>
              </a:defRPr>
            </a:lvl6pPr>
            <a:lvl7pPr marL="2971485" indent="-228576" eaLnBrk="0" fontAlgn="base" hangingPunct="0">
              <a:spcBef>
                <a:spcPct val="0"/>
              </a:spcBef>
              <a:spcAft>
                <a:spcPct val="0"/>
              </a:spcAft>
              <a:defRPr sz="2400">
                <a:solidFill>
                  <a:schemeClr val="tx1"/>
                </a:solidFill>
                <a:latin typeface="Arial" charset="0"/>
                <a:ea typeface="ＭＳ Ｐゴシック" charset="0"/>
              </a:defRPr>
            </a:lvl7pPr>
            <a:lvl8pPr marL="3428637" indent="-228576" eaLnBrk="0" fontAlgn="base" hangingPunct="0">
              <a:spcBef>
                <a:spcPct val="0"/>
              </a:spcBef>
              <a:spcAft>
                <a:spcPct val="0"/>
              </a:spcAft>
              <a:defRPr sz="2400">
                <a:solidFill>
                  <a:schemeClr val="tx1"/>
                </a:solidFill>
                <a:latin typeface="Arial" charset="0"/>
                <a:ea typeface="ＭＳ Ｐゴシック" charset="0"/>
              </a:defRPr>
            </a:lvl8pPr>
            <a:lvl9pPr marL="3885788" indent="-228576"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540E660-3D6F-5A46-90C5-3BE20687255B}" type="slidenum">
              <a:rPr lang="en-US" sz="1200"/>
              <a:pPr eaLnBrk="1" hangingPunct="1"/>
              <a:t>16</a:t>
            </a:fld>
            <a:endParaRPr lang="en-US" sz="1200"/>
          </a:p>
        </p:txBody>
      </p:sp>
    </p:spTree>
    <p:extLst>
      <p:ext uri="{BB962C8B-B14F-4D97-AF65-F5344CB8AC3E}">
        <p14:creationId xmlns:p14="http://schemas.microsoft.com/office/powerpoint/2010/main" val="2507925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r>
              <a:rPr lang="en-US" sz="1200" kern="1200">
                <a:solidFill>
                  <a:schemeClr val="tx1"/>
                </a:solidFill>
                <a:effectLst/>
                <a:latin typeface="+mn-lt"/>
                <a:ea typeface="+mn-ea"/>
                <a:cs typeface="+mn-cs"/>
              </a:rPr>
              <a:t>Delta Dental Patient Direct is a dental plan for groups. Patient Direct is not an insurance plan. It is a dental savings plan that provides members significant savings on certain dental procedures. With Patient Direct, you have no maximums, no waiting periods, no annual deductible, and no claims to file. Payment is from the patient directly to the provider.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With Patient Direct, you can select a dentist from the growing 500-provider Patient Direct network. To find a Patient Direct dentist or to see if your current dentist is in the network, visit </a:t>
            </a:r>
            <a:r>
              <a:rPr lang="en-US" sz="1200" kern="1200" err="1">
                <a:solidFill>
                  <a:schemeClr val="tx1"/>
                </a:solidFill>
                <a:effectLst/>
                <a:latin typeface="+mn-lt"/>
                <a:ea typeface="+mn-ea"/>
                <a:cs typeface="+mn-cs"/>
              </a:rPr>
              <a:t>DeltaDentalCO.com</a:t>
            </a:r>
            <a:r>
              <a:rPr lang="en-US" sz="1200" kern="1200">
                <a:solidFill>
                  <a:schemeClr val="tx1"/>
                </a:solidFill>
                <a:effectLst/>
                <a:latin typeface="+mn-lt"/>
                <a:ea typeface="+mn-ea"/>
                <a:cs typeface="+mn-cs"/>
              </a:rPr>
              <a:t>/ dentist-</a:t>
            </a:r>
            <a:r>
              <a:rPr lang="en-US" sz="1200" kern="1200" err="1">
                <a:solidFill>
                  <a:schemeClr val="tx1"/>
                </a:solidFill>
                <a:effectLst/>
                <a:latin typeface="+mn-lt"/>
                <a:ea typeface="+mn-ea"/>
                <a:cs typeface="+mn-cs"/>
              </a:rPr>
              <a:t>search.html</a:t>
            </a:r>
            <a:r>
              <a:rPr lang="en-US" sz="1200" kern="1200">
                <a:solidFill>
                  <a:schemeClr val="tx1"/>
                </a:solidFill>
                <a:effectLst/>
                <a:latin typeface="+mn-lt"/>
                <a:ea typeface="+mn-ea"/>
                <a:cs typeface="+mn-cs"/>
              </a:rPr>
              <a:t> and select Delta Dental Patient Direct in the Plan dropdown menu. You can also contact our customer service department, Monday–Friday, 7:30 a.m. to 5 p.m. Mountain Time, by calling 1-800-610-0201 (toll-free) or emailing us at </a:t>
            </a:r>
            <a:r>
              <a:rPr lang="en-US" sz="1200" kern="1200" err="1">
                <a:solidFill>
                  <a:schemeClr val="tx1"/>
                </a:solidFill>
                <a:effectLst/>
                <a:latin typeface="+mn-lt"/>
                <a:ea typeface="+mn-ea"/>
                <a:cs typeface="+mn-cs"/>
              </a:rPr>
              <a:t>customer_service@ddpco.com</a:t>
            </a:r>
            <a:r>
              <a:rPr lang="en-US" sz="1200" kern="1200">
                <a:solidFill>
                  <a:schemeClr val="tx1"/>
                </a:solidFill>
                <a:effectLst/>
                <a:latin typeface="+mn-lt"/>
                <a:ea typeface="+mn-ea"/>
                <a:cs typeface="+mn-cs"/>
              </a:rPr>
              <a:t>. All Patient Direct members automatically have access to savings on vision and hearing services and products through partnerships with VSP Savings Pass and </a:t>
            </a:r>
            <a:r>
              <a:rPr lang="en-US" sz="1200" kern="1200" err="1">
                <a:solidFill>
                  <a:schemeClr val="tx1"/>
                </a:solidFill>
                <a:effectLst/>
                <a:latin typeface="+mn-lt"/>
                <a:ea typeface="+mn-ea"/>
                <a:cs typeface="+mn-cs"/>
              </a:rPr>
              <a:t>Amplifon</a:t>
            </a:r>
            <a:r>
              <a:rPr lang="en-US" sz="1200" kern="1200">
                <a:solidFill>
                  <a:schemeClr val="tx1"/>
                </a:solidFill>
                <a:effectLst/>
                <a:latin typeface="+mn-lt"/>
                <a:ea typeface="+mn-ea"/>
                <a:cs typeface="+mn-cs"/>
              </a:rPr>
              <a:t> — both of which have industry-leading networks and discounts. Additionally, a prescription savings card is available through </a:t>
            </a:r>
            <a:r>
              <a:rPr lang="en-US" sz="1200" kern="1200" err="1">
                <a:solidFill>
                  <a:schemeClr val="tx1"/>
                </a:solidFill>
                <a:effectLst/>
                <a:latin typeface="+mn-lt"/>
                <a:ea typeface="+mn-ea"/>
                <a:cs typeface="+mn-cs"/>
              </a:rPr>
              <a:t>GlicRX</a:t>
            </a:r>
            <a:r>
              <a:rPr lang="en-US" sz="1200" kern="1200">
                <a:solidFill>
                  <a:schemeClr val="tx1"/>
                </a:solidFill>
                <a:effectLst/>
                <a:latin typeface="+mn-lt"/>
                <a:ea typeface="+mn-ea"/>
                <a:cs typeface="+mn-cs"/>
              </a:rPr>
              <a:t>, and </a:t>
            </a:r>
            <a:r>
              <a:rPr lang="en-US" sz="1200" kern="1200" err="1">
                <a:solidFill>
                  <a:schemeClr val="tx1"/>
                </a:solidFill>
                <a:effectLst/>
                <a:latin typeface="+mn-lt"/>
                <a:ea typeface="+mn-ea"/>
                <a:cs typeface="+mn-cs"/>
              </a:rPr>
              <a:t>teledentistry</a:t>
            </a:r>
            <a:r>
              <a:rPr lang="en-US" sz="1200" kern="1200">
                <a:solidFill>
                  <a:schemeClr val="tx1"/>
                </a:solidFill>
                <a:effectLst/>
                <a:latin typeface="+mn-lt"/>
                <a:ea typeface="+mn-ea"/>
                <a:cs typeface="+mn-cs"/>
              </a:rPr>
              <a:t> is available through </a:t>
            </a:r>
            <a:r>
              <a:rPr lang="en-US" sz="1200" kern="1200" err="1">
                <a:solidFill>
                  <a:schemeClr val="tx1"/>
                </a:solidFill>
                <a:effectLst/>
                <a:latin typeface="+mn-lt"/>
                <a:ea typeface="+mn-ea"/>
                <a:cs typeface="+mn-cs"/>
              </a:rPr>
              <a:t>Teledentistry.com</a:t>
            </a:r>
            <a:r>
              <a:rPr lang="en-US" sz="1200" kern="1200">
                <a:solidFill>
                  <a:schemeClr val="tx1"/>
                </a:solidFill>
                <a:effectLst/>
                <a:latin typeface="+mn-lt"/>
                <a:ea typeface="+mn-ea"/>
                <a:cs typeface="+mn-cs"/>
              </a:rPr>
              <a:t>. </a:t>
            </a:r>
          </a:p>
          <a:p>
            <a:endParaRPr lang="en-US" sz="1200" kern="1200">
              <a:solidFill>
                <a:schemeClr val="tx1"/>
              </a:solidFill>
              <a:effectLst/>
              <a:latin typeface="+mn-lt"/>
              <a:ea typeface="+mn-ea"/>
              <a:cs typeface="+mn-cs"/>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871" indent="-285720" eaLnBrk="0" hangingPunct="0">
              <a:defRPr sz="2400">
                <a:solidFill>
                  <a:schemeClr val="tx1"/>
                </a:solidFill>
                <a:latin typeface="Arial" charset="0"/>
                <a:ea typeface="ＭＳ Ｐゴシック" charset="0"/>
              </a:defRPr>
            </a:lvl2pPr>
            <a:lvl3pPr marL="1142879" indent="-228576" eaLnBrk="0" hangingPunct="0">
              <a:defRPr sz="2400">
                <a:solidFill>
                  <a:schemeClr val="tx1"/>
                </a:solidFill>
                <a:latin typeface="Arial" charset="0"/>
                <a:ea typeface="ＭＳ Ｐゴシック" charset="0"/>
              </a:defRPr>
            </a:lvl3pPr>
            <a:lvl4pPr marL="1600031" indent="-228576" eaLnBrk="0" hangingPunct="0">
              <a:defRPr sz="2400">
                <a:solidFill>
                  <a:schemeClr val="tx1"/>
                </a:solidFill>
                <a:latin typeface="Arial" charset="0"/>
                <a:ea typeface="ＭＳ Ｐゴシック" charset="0"/>
              </a:defRPr>
            </a:lvl4pPr>
            <a:lvl5pPr marL="2057183" indent="-228576" eaLnBrk="0" hangingPunct="0">
              <a:defRPr sz="2400">
                <a:solidFill>
                  <a:schemeClr val="tx1"/>
                </a:solidFill>
                <a:latin typeface="Arial" charset="0"/>
                <a:ea typeface="ＭＳ Ｐゴシック" charset="0"/>
              </a:defRPr>
            </a:lvl5pPr>
            <a:lvl6pPr marL="2514333" indent="-228576" eaLnBrk="0" fontAlgn="base" hangingPunct="0">
              <a:spcBef>
                <a:spcPct val="0"/>
              </a:spcBef>
              <a:spcAft>
                <a:spcPct val="0"/>
              </a:spcAft>
              <a:defRPr sz="2400">
                <a:solidFill>
                  <a:schemeClr val="tx1"/>
                </a:solidFill>
                <a:latin typeface="Arial" charset="0"/>
                <a:ea typeface="ＭＳ Ｐゴシック" charset="0"/>
              </a:defRPr>
            </a:lvl6pPr>
            <a:lvl7pPr marL="2971485" indent="-228576" eaLnBrk="0" fontAlgn="base" hangingPunct="0">
              <a:spcBef>
                <a:spcPct val="0"/>
              </a:spcBef>
              <a:spcAft>
                <a:spcPct val="0"/>
              </a:spcAft>
              <a:defRPr sz="2400">
                <a:solidFill>
                  <a:schemeClr val="tx1"/>
                </a:solidFill>
                <a:latin typeface="Arial" charset="0"/>
                <a:ea typeface="ＭＳ Ｐゴシック" charset="0"/>
              </a:defRPr>
            </a:lvl7pPr>
            <a:lvl8pPr marL="3428637" indent="-228576" eaLnBrk="0" fontAlgn="base" hangingPunct="0">
              <a:spcBef>
                <a:spcPct val="0"/>
              </a:spcBef>
              <a:spcAft>
                <a:spcPct val="0"/>
              </a:spcAft>
              <a:defRPr sz="2400">
                <a:solidFill>
                  <a:schemeClr val="tx1"/>
                </a:solidFill>
                <a:latin typeface="Arial" charset="0"/>
                <a:ea typeface="ＭＳ Ｐゴシック" charset="0"/>
              </a:defRPr>
            </a:lvl8pPr>
            <a:lvl9pPr marL="3885788" indent="-228576"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540E660-3D6F-5A46-90C5-3BE20687255B}" type="slidenum">
              <a:rPr lang="en-US" sz="1200"/>
              <a:pPr eaLnBrk="1" hangingPunct="1"/>
              <a:t>17</a:t>
            </a:fld>
            <a:endParaRPr lang="en-US" sz="1200"/>
          </a:p>
        </p:txBody>
      </p:sp>
    </p:spTree>
    <p:extLst>
      <p:ext uri="{BB962C8B-B14F-4D97-AF65-F5344CB8AC3E}">
        <p14:creationId xmlns:p14="http://schemas.microsoft.com/office/powerpoint/2010/main" val="2733566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lang="en-US" sz="1800">
                <a:latin typeface="Gotham Book" pitchFamily="2" charset="0"/>
              </a:rPr>
              <a:t>V</a:t>
            </a:r>
            <a:r>
              <a:rPr lang="en-US" sz="1800">
                <a:effectLst/>
                <a:latin typeface="Gotham Book" pitchFamily="2" charset="0"/>
              </a:rPr>
              <a:t>ision discounts through the VSP Vision Savings Pass™ </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lang="en-US" sz="1800">
                <a:effectLst/>
                <a:latin typeface="Gotham Book" pitchFamily="2" charset="0"/>
              </a:rPr>
              <a:t>The </a:t>
            </a:r>
            <a:r>
              <a:rPr lang="en-US" sz="1800" err="1">
                <a:effectLst/>
                <a:latin typeface="Gotham Book" pitchFamily="2" charset="0"/>
              </a:rPr>
              <a:t>Amplifon</a:t>
            </a:r>
            <a:r>
              <a:rPr lang="en-US" sz="1800">
                <a:effectLst/>
                <a:latin typeface="Gotham Book" pitchFamily="2" charset="0"/>
              </a:rPr>
              <a:t> hearing discount allows you to savings on on hearing aids, tests, and other hearing care-related products and services</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endParaRPr lang="en-US" sz="1800">
              <a:effectLst/>
              <a:latin typeface="Gotham Book" pitchFamily="2" charset="0"/>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endParaRPr lang="en-US" sz="1800">
              <a:effectLst/>
              <a:latin typeface="Gotham Book" pitchFamily="2" charset="0"/>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endParaRPr lang="en-US" sz="1800">
              <a:effectLst/>
              <a:latin typeface="Gotham Book" pitchFamily="2" charset="0"/>
            </a:endParaRPr>
          </a:p>
        </p:txBody>
      </p:sp>
      <p:sp>
        <p:nvSpPr>
          <p:cNvPr id="4" name="Slide Number Placeholder 3"/>
          <p:cNvSpPr>
            <a:spLocks noGrp="1"/>
          </p:cNvSpPr>
          <p:nvPr>
            <p:ph type="sldNum" sz="quarter" idx="5"/>
          </p:nvPr>
        </p:nvSpPr>
        <p:spPr/>
        <p:txBody>
          <a:bodyPr/>
          <a:lstStyle/>
          <a:p>
            <a:fld id="{2A2552B0-C013-0640-B23A-2D57AA8B1890}" type="slidenum">
              <a:rPr lang="en-US" smtClean="0"/>
              <a:pPr/>
              <a:t>18</a:t>
            </a:fld>
            <a:endParaRPr lang="en-US"/>
          </a:p>
        </p:txBody>
      </p:sp>
    </p:spTree>
    <p:extLst>
      <p:ext uri="{BB962C8B-B14F-4D97-AF65-F5344CB8AC3E}">
        <p14:creationId xmlns:p14="http://schemas.microsoft.com/office/powerpoint/2010/main" val="21190722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Oral health is connected to overall health. More than of all systemic diseases are linked to oral health. Poor oral health can lead to and escalate serious overall health issues. The mouth can serve as an important early-warning detection system for more than diseases and dentists and dental hygienists are powerful allies for your overall health and well-being.</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a:t>Click on image in Slideshow to play video</a:t>
            </a:r>
          </a:p>
        </p:txBody>
      </p:sp>
      <p:sp>
        <p:nvSpPr>
          <p:cNvPr id="4" name="Slide Number Placeholder 3"/>
          <p:cNvSpPr>
            <a:spLocks noGrp="1"/>
          </p:cNvSpPr>
          <p:nvPr>
            <p:ph type="sldNum" sz="quarter" idx="10"/>
          </p:nvPr>
        </p:nvSpPr>
        <p:spPr/>
        <p:txBody>
          <a:bodyPr/>
          <a:lstStyle/>
          <a:p>
            <a:fld id="{4EE0F751-4246-4043-ACB3-B9627B229D41}" type="slidenum">
              <a:rPr lang="en-US" smtClean="0"/>
              <a:t>20</a:t>
            </a:fld>
            <a:endParaRPr lang="en-US"/>
          </a:p>
        </p:txBody>
      </p:sp>
    </p:spTree>
    <p:extLst>
      <p:ext uri="{BB962C8B-B14F-4D97-AF65-F5344CB8AC3E}">
        <p14:creationId xmlns:p14="http://schemas.microsoft.com/office/powerpoint/2010/main" val="2946665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34D037-087F-1145-9EC9-7C71CC4AC6B0}" type="slidenum">
              <a:rPr lang="en-US" smtClean="0"/>
              <a:t>2</a:t>
            </a:fld>
            <a:endParaRPr lang="en-US"/>
          </a:p>
        </p:txBody>
      </p:sp>
    </p:spTree>
    <p:extLst>
      <p:ext uri="{BB962C8B-B14F-4D97-AF65-F5344CB8AC3E}">
        <p14:creationId xmlns:p14="http://schemas.microsoft.com/office/powerpoint/2010/main" val="1738879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More than 120 diseases can cause specific signs and symptoms in and around the mouth and jaw, like swollen or bleeding gums, ulcers, dry mouth, bad breath, and metallic taste. But a dentist doing regular check-ups can spot signs of nutritional deficiencies, general infection, or even symptoms that indicate serious health problems elsewhere in the body. Routine exams allow your dentist to get to know you and follow your health history. Dentists are more able to catch and treat potential problems early when they see their patients on a routine basis. </a:t>
            </a:r>
          </a:p>
        </p:txBody>
      </p:sp>
      <p:sp>
        <p:nvSpPr>
          <p:cNvPr id="4" name="Slide Number Placeholder 3"/>
          <p:cNvSpPr>
            <a:spLocks noGrp="1"/>
          </p:cNvSpPr>
          <p:nvPr>
            <p:ph type="sldNum" sz="quarter" idx="5"/>
          </p:nvPr>
        </p:nvSpPr>
        <p:spPr/>
        <p:txBody>
          <a:bodyPr/>
          <a:lstStyle/>
          <a:p>
            <a:fld id="{F034D037-087F-1145-9EC9-7C71CC4AC6B0}" type="slidenum">
              <a:rPr lang="en-US" smtClean="0"/>
              <a:t>21</a:t>
            </a:fld>
            <a:endParaRPr lang="en-US"/>
          </a:p>
        </p:txBody>
      </p:sp>
    </p:spTree>
    <p:extLst>
      <p:ext uri="{BB962C8B-B14F-4D97-AF65-F5344CB8AC3E}">
        <p14:creationId xmlns:p14="http://schemas.microsoft.com/office/powerpoint/2010/main" val="3139157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pPr marL="285750" indent="-285750">
              <a:buClr>
                <a:srgbClr val="299D37"/>
              </a:buClr>
              <a:buFont typeface="Arial"/>
              <a:buChar char="•"/>
            </a:pPr>
            <a:r>
              <a:rPr lang="en-US" sz="2000">
                <a:solidFill>
                  <a:schemeClr val="tx1">
                    <a:lumMod val="75000"/>
                    <a:lumOff val="25000"/>
                  </a:schemeClr>
                </a:solidFill>
                <a:latin typeface="Calibri Light"/>
                <a:cs typeface="Calibri Light"/>
              </a:rPr>
              <a:t>What does “healthy living” really mean? Nutritional food, exercise, and  plenty of rest are major components of a healthy lifestyle, but other health habits include:</a:t>
            </a:r>
          </a:p>
          <a:p>
            <a:pPr marL="742950" lvl="1" indent="-285750">
              <a:buClr>
                <a:srgbClr val="299D37"/>
              </a:buClr>
              <a:buFont typeface="Arial"/>
              <a:buChar char="•"/>
            </a:pPr>
            <a:r>
              <a:rPr lang="en-US" sz="2000">
                <a:solidFill>
                  <a:schemeClr val="tx1">
                    <a:lumMod val="75000"/>
                    <a:lumOff val="25000"/>
                  </a:schemeClr>
                </a:solidFill>
                <a:latin typeface="Calibri Light"/>
                <a:cs typeface="Calibri Light"/>
              </a:rPr>
              <a:t>Regular dentist visits</a:t>
            </a:r>
          </a:p>
          <a:p>
            <a:pPr marL="742950" lvl="1" indent="-285750">
              <a:buClr>
                <a:srgbClr val="299D37"/>
              </a:buClr>
              <a:buFont typeface="Arial"/>
              <a:buChar char="•"/>
            </a:pPr>
            <a:r>
              <a:rPr lang="en-US" sz="2000">
                <a:solidFill>
                  <a:schemeClr val="tx1">
                    <a:lumMod val="75000"/>
                    <a:lumOff val="25000"/>
                  </a:schemeClr>
                </a:solidFill>
                <a:latin typeface="Calibri Light"/>
                <a:cs typeface="Calibri Light"/>
              </a:rPr>
              <a:t>Brushing and flossing at least twice a day</a:t>
            </a:r>
          </a:p>
          <a:p>
            <a:pPr marL="742950" lvl="1" indent="-285750">
              <a:buClr>
                <a:srgbClr val="299D37"/>
              </a:buClr>
              <a:buFont typeface="Arial"/>
              <a:buChar char="•"/>
            </a:pPr>
            <a:r>
              <a:rPr lang="en-US" sz="2000">
                <a:solidFill>
                  <a:schemeClr val="tx1">
                    <a:lumMod val="75000"/>
                    <a:lumOff val="25000"/>
                  </a:schemeClr>
                </a:solidFill>
                <a:latin typeface="Calibri Light"/>
                <a:cs typeface="Calibri Light"/>
              </a:rPr>
              <a:t>Making nutritious food choices</a:t>
            </a:r>
          </a:p>
          <a:p>
            <a:pPr marL="742950" lvl="1" indent="-285750">
              <a:buClr>
                <a:srgbClr val="299D37"/>
              </a:buClr>
              <a:buFont typeface="Arial"/>
              <a:buChar char="•"/>
            </a:pPr>
            <a:r>
              <a:rPr lang="en-US" sz="2000">
                <a:solidFill>
                  <a:schemeClr val="tx1">
                    <a:lumMod val="75000"/>
                    <a:lumOff val="25000"/>
                  </a:schemeClr>
                </a:solidFill>
                <a:latin typeface="Calibri Light"/>
                <a:cs typeface="Calibri Light"/>
              </a:rPr>
              <a:t>Sharing your medical conditions with your dentist</a:t>
            </a:r>
          </a:p>
          <a:p>
            <a:endParaRPr lang="en-US"/>
          </a:p>
          <a:p>
            <a:endParaRPr lang="en-US"/>
          </a:p>
          <a:p>
            <a:r>
              <a:rPr lang="en-US"/>
              <a:t>Healthy living includes eating nutritious food, exercise and plenty of rest. Some other healthy habits include regular dentist visits and flossing. Good preventive care can help you avoid potentially painful and costly restorative treatments down the road.</a:t>
            </a:r>
          </a:p>
          <a:p>
            <a:endParaRPr lang="en-US"/>
          </a:p>
        </p:txBody>
      </p:sp>
      <p:sp>
        <p:nvSpPr>
          <p:cNvPr id="4" name="Slide Number Placeholder 3"/>
          <p:cNvSpPr>
            <a:spLocks noGrp="1"/>
          </p:cNvSpPr>
          <p:nvPr>
            <p:ph type="sldNum" sz="quarter" idx="5"/>
          </p:nvPr>
        </p:nvSpPr>
        <p:spPr/>
        <p:txBody>
          <a:bodyPr/>
          <a:lstStyle/>
          <a:p>
            <a:fld id="{F034D037-087F-1145-9EC9-7C71CC4AC6B0}" type="slidenum">
              <a:rPr lang="en-US" smtClean="0"/>
              <a:t>22</a:t>
            </a:fld>
            <a:endParaRPr lang="en-US"/>
          </a:p>
        </p:txBody>
      </p:sp>
    </p:spTree>
    <p:extLst>
      <p:ext uri="{BB962C8B-B14F-4D97-AF65-F5344CB8AC3E}">
        <p14:creationId xmlns:p14="http://schemas.microsoft.com/office/powerpoint/2010/main" val="3225397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34D037-087F-1145-9EC9-7C71CC4AC6B0}" type="slidenum">
              <a:rPr lang="en-US" smtClean="0"/>
              <a:t>23</a:t>
            </a:fld>
            <a:endParaRPr lang="en-US"/>
          </a:p>
        </p:txBody>
      </p:sp>
    </p:spTree>
    <p:extLst>
      <p:ext uri="{BB962C8B-B14F-4D97-AF65-F5344CB8AC3E}">
        <p14:creationId xmlns:p14="http://schemas.microsoft.com/office/powerpoint/2010/main" val="91261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We have many dental tools and lots of information on our website that can help you navigate your dental benefits and understand why a healthy mouth is important to your overall health. That website is www.deltadentalco.com.</a:t>
            </a:r>
          </a:p>
          <a:p>
            <a:endParaRPr lang="en-US"/>
          </a:p>
          <a:p>
            <a:endParaRPr lang="en-US"/>
          </a:p>
        </p:txBody>
      </p:sp>
      <p:sp>
        <p:nvSpPr>
          <p:cNvPr id="4" name="Slide Number Placeholder 3"/>
          <p:cNvSpPr>
            <a:spLocks noGrp="1"/>
          </p:cNvSpPr>
          <p:nvPr>
            <p:ph type="sldNum" sz="quarter" idx="10"/>
          </p:nvPr>
        </p:nvSpPr>
        <p:spPr/>
        <p:txBody>
          <a:bodyPr/>
          <a:lstStyle/>
          <a:p>
            <a:fld id="{4EE0F751-4246-4043-ACB3-B9627B229D41}" type="slidenum">
              <a:rPr lang="en-US" smtClean="0"/>
              <a:t>24</a:t>
            </a:fld>
            <a:endParaRPr lang="en-US"/>
          </a:p>
        </p:txBody>
      </p:sp>
    </p:spTree>
    <p:extLst>
      <p:ext uri="{BB962C8B-B14F-4D97-AF65-F5344CB8AC3E}">
        <p14:creationId xmlns:p14="http://schemas.microsoft.com/office/powerpoint/2010/main" val="42803882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So you might be wondering how you find a PPO dentist…we have three ways to help you find a dentist near you. Our website, our mobile app, or by calling our customer service team.</a:t>
            </a:r>
          </a:p>
        </p:txBody>
      </p:sp>
      <p:sp>
        <p:nvSpPr>
          <p:cNvPr id="4" name="Slide Number Placeholder 3"/>
          <p:cNvSpPr>
            <a:spLocks noGrp="1"/>
          </p:cNvSpPr>
          <p:nvPr>
            <p:ph type="sldNum" sz="quarter" idx="10"/>
          </p:nvPr>
        </p:nvSpPr>
        <p:spPr/>
        <p:txBody>
          <a:bodyPr/>
          <a:lstStyle/>
          <a:p>
            <a:fld id="{4EE0F751-4246-4043-ACB3-B9627B229D41}" type="slidenum">
              <a:rPr lang="en-US" smtClean="0"/>
              <a:t>25</a:t>
            </a:fld>
            <a:endParaRPr lang="en-US"/>
          </a:p>
        </p:txBody>
      </p:sp>
    </p:spTree>
    <p:extLst>
      <p:ext uri="{BB962C8B-B14F-4D97-AF65-F5344CB8AC3E}">
        <p14:creationId xmlns:p14="http://schemas.microsoft.com/office/powerpoint/2010/main" val="963963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If you go to the website or the mobile app for support, you will see a display similar to the one shown here. If a provider accepts Premier only, you will see Delta Dental Premier listed, but not PPO. If you see both Delta Dental PPO and Premier listed, then the dentist agrees to bill you only up to their PPO fee schedule.</a:t>
            </a:r>
          </a:p>
        </p:txBody>
      </p:sp>
      <p:sp>
        <p:nvSpPr>
          <p:cNvPr id="4" name="Slide Number Placeholder 3"/>
          <p:cNvSpPr>
            <a:spLocks noGrp="1"/>
          </p:cNvSpPr>
          <p:nvPr>
            <p:ph type="sldNum" sz="quarter" idx="10"/>
          </p:nvPr>
        </p:nvSpPr>
        <p:spPr/>
        <p:txBody>
          <a:bodyPr/>
          <a:lstStyle/>
          <a:p>
            <a:fld id="{4EE0F751-4246-4043-ACB3-B9627B229D41}" type="slidenum">
              <a:rPr lang="en-US" smtClean="0"/>
              <a:t>26</a:t>
            </a:fld>
            <a:endParaRPr lang="en-US"/>
          </a:p>
        </p:txBody>
      </p:sp>
    </p:spTree>
    <p:extLst>
      <p:ext uri="{BB962C8B-B14F-4D97-AF65-F5344CB8AC3E}">
        <p14:creationId xmlns:p14="http://schemas.microsoft.com/office/powerpoint/2010/main" val="34326534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Creating</a:t>
            </a:r>
            <a:r>
              <a:rPr lang="en-US" baseline="0"/>
              <a:t> a subscriber account can help you more easily manage your dental benefits. You will be able to check your benefits at any time, not just during normal business hours. While ID cards are not required, members can print an ID card, view their Explanation of Benefit (EOB) statement, or use our cost estimator tool that shows the average cost of certain services. We highly recommend that your dentist request</a:t>
            </a:r>
            <a:r>
              <a:rPr lang="en-US"/>
              <a:t> a pre-determination of benefit for services that are expected to cost $400 or more.</a:t>
            </a:r>
          </a:p>
        </p:txBody>
      </p:sp>
      <p:sp>
        <p:nvSpPr>
          <p:cNvPr id="4" name="Slide Number Placeholder 3"/>
          <p:cNvSpPr>
            <a:spLocks noGrp="1"/>
          </p:cNvSpPr>
          <p:nvPr>
            <p:ph type="sldNum" sz="quarter" idx="10"/>
          </p:nvPr>
        </p:nvSpPr>
        <p:spPr/>
        <p:txBody>
          <a:bodyPr/>
          <a:lstStyle/>
          <a:p>
            <a:fld id="{4EE0F751-4246-4043-ACB3-B9627B229D41}" type="slidenum">
              <a:rPr lang="en-US" smtClean="0"/>
              <a:t>27</a:t>
            </a:fld>
            <a:endParaRPr lang="en-US"/>
          </a:p>
        </p:txBody>
      </p:sp>
    </p:spTree>
    <p:extLst>
      <p:ext uri="{BB962C8B-B14F-4D97-AF65-F5344CB8AC3E}">
        <p14:creationId xmlns:p14="http://schemas.microsoft.com/office/powerpoint/2010/main" val="29381375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Using our portal is simple and it’s the easiest way to gain access to your benefit information, claims, and more!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a:t>Click on image in Slideshow to play video</a:t>
            </a:r>
          </a:p>
        </p:txBody>
      </p:sp>
      <p:sp>
        <p:nvSpPr>
          <p:cNvPr id="4" name="Slide Number Placeholder 3"/>
          <p:cNvSpPr>
            <a:spLocks noGrp="1"/>
          </p:cNvSpPr>
          <p:nvPr>
            <p:ph type="sldNum" sz="quarter" idx="10"/>
          </p:nvPr>
        </p:nvSpPr>
        <p:spPr/>
        <p:txBody>
          <a:bodyPr/>
          <a:lstStyle/>
          <a:p>
            <a:fld id="{4EE0F751-4246-4043-ACB3-B9627B229D41}" type="slidenum">
              <a:rPr lang="en-US" smtClean="0"/>
              <a:t>28</a:t>
            </a:fld>
            <a:endParaRPr lang="en-US"/>
          </a:p>
        </p:txBody>
      </p:sp>
    </p:spTree>
    <p:extLst>
      <p:ext uri="{BB962C8B-B14F-4D97-AF65-F5344CB8AC3E}">
        <p14:creationId xmlns:p14="http://schemas.microsoft.com/office/powerpoint/2010/main" val="26822344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Once you are logged in, you can download</a:t>
            </a:r>
            <a:r>
              <a:rPr lang="en-US" baseline="0"/>
              <a:t> a full benefits report. This report provides a high-level overview of your coverage as well as the frequencies and age limitations for common services. This is a great report to bring with you when you go to the dentist, so you know if you are eligible for any recommended services. </a:t>
            </a:r>
            <a:endParaRPr lang="en-US"/>
          </a:p>
        </p:txBody>
      </p:sp>
      <p:sp>
        <p:nvSpPr>
          <p:cNvPr id="4" name="Slide Number Placeholder 3"/>
          <p:cNvSpPr>
            <a:spLocks noGrp="1"/>
          </p:cNvSpPr>
          <p:nvPr>
            <p:ph type="sldNum" sz="quarter" idx="10"/>
          </p:nvPr>
        </p:nvSpPr>
        <p:spPr/>
        <p:txBody>
          <a:bodyPr/>
          <a:lstStyle/>
          <a:p>
            <a:fld id="{4EE0F751-4246-4043-ACB3-B9627B229D41}" type="slidenum">
              <a:rPr lang="en-US" smtClean="0"/>
              <a:t>29</a:t>
            </a:fld>
            <a:endParaRPr lang="en-US"/>
          </a:p>
        </p:txBody>
      </p:sp>
    </p:spTree>
    <p:extLst>
      <p:ext uri="{BB962C8B-B14F-4D97-AF65-F5344CB8AC3E}">
        <p14:creationId xmlns:p14="http://schemas.microsoft.com/office/powerpoint/2010/main" val="42045380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We all want access to information while we are on-the-go. Once</a:t>
            </a:r>
            <a:r>
              <a:rPr lang="en-US" baseline="0">
                <a:latin typeface="Calibri" charset="0"/>
                <a:ea typeface="ＭＳ Ｐゴシック" charset="0"/>
                <a:cs typeface="ＭＳ Ｐゴシック" charset="0"/>
              </a:rPr>
              <a:t> you download the mobile app, you will have the ability to easily locate a dentist, view your ID card or claims, and much more. </a:t>
            </a:r>
            <a:endParaRPr lang="en-US">
              <a:latin typeface="Calibri" charset="0"/>
              <a:ea typeface="ＭＳ Ｐゴシック" charset="0"/>
              <a:cs typeface="ＭＳ Ｐゴシック" charset="0"/>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871" indent="-285720" eaLnBrk="0" hangingPunct="0">
              <a:defRPr sz="2400">
                <a:solidFill>
                  <a:schemeClr val="tx1"/>
                </a:solidFill>
                <a:latin typeface="Arial" charset="0"/>
                <a:ea typeface="ＭＳ Ｐゴシック" charset="0"/>
              </a:defRPr>
            </a:lvl2pPr>
            <a:lvl3pPr marL="1142879" indent="-228576" eaLnBrk="0" hangingPunct="0">
              <a:defRPr sz="2400">
                <a:solidFill>
                  <a:schemeClr val="tx1"/>
                </a:solidFill>
                <a:latin typeface="Arial" charset="0"/>
                <a:ea typeface="ＭＳ Ｐゴシック" charset="0"/>
              </a:defRPr>
            </a:lvl3pPr>
            <a:lvl4pPr marL="1600031" indent="-228576" eaLnBrk="0" hangingPunct="0">
              <a:defRPr sz="2400">
                <a:solidFill>
                  <a:schemeClr val="tx1"/>
                </a:solidFill>
                <a:latin typeface="Arial" charset="0"/>
                <a:ea typeface="ＭＳ Ｐゴシック" charset="0"/>
              </a:defRPr>
            </a:lvl4pPr>
            <a:lvl5pPr marL="2057183" indent="-228576" eaLnBrk="0" hangingPunct="0">
              <a:defRPr sz="2400">
                <a:solidFill>
                  <a:schemeClr val="tx1"/>
                </a:solidFill>
                <a:latin typeface="Arial" charset="0"/>
                <a:ea typeface="ＭＳ Ｐゴシック" charset="0"/>
              </a:defRPr>
            </a:lvl5pPr>
            <a:lvl6pPr marL="2514333" indent="-228576" eaLnBrk="0" fontAlgn="base" hangingPunct="0">
              <a:spcBef>
                <a:spcPct val="0"/>
              </a:spcBef>
              <a:spcAft>
                <a:spcPct val="0"/>
              </a:spcAft>
              <a:defRPr sz="2400">
                <a:solidFill>
                  <a:schemeClr val="tx1"/>
                </a:solidFill>
                <a:latin typeface="Arial" charset="0"/>
                <a:ea typeface="ＭＳ Ｐゴシック" charset="0"/>
              </a:defRPr>
            </a:lvl6pPr>
            <a:lvl7pPr marL="2971485" indent="-228576" eaLnBrk="0" fontAlgn="base" hangingPunct="0">
              <a:spcBef>
                <a:spcPct val="0"/>
              </a:spcBef>
              <a:spcAft>
                <a:spcPct val="0"/>
              </a:spcAft>
              <a:defRPr sz="2400">
                <a:solidFill>
                  <a:schemeClr val="tx1"/>
                </a:solidFill>
                <a:latin typeface="Arial" charset="0"/>
                <a:ea typeface="ＭＳ Ｐゴシック" charset="0"/>
              </a:defRPr>
            </a:lvl7pPr>
            <a:lvl8pPr marL="3428637" indent="-228576" eaLnBrk="0" fontAlgn="base" hangingPunct="0">
              <a:spcBef>
                <a:spcPct val="0"/>
              </a:spcBef>
              <a:spcAft>
                <a:spcPct val="0"/>
              </a:spcAft>
              <a:defRPr sz="2400">
                <a:solidFill>
                  <a:schemeClr val="tx1"/>
                </a:solidFill>
                <a:latin typeface="Arial" charset="0"/>
                <a:ea typeface="ＭＳ Ｐゴシック" charset="0"/>
              </a:defRPr>
            </a:lvl8pPr>
            <a:lvl9pPr marL="3885788" indent="-228576"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540E660-3D6F-5A46-90C5-3BE20687255B}" type="slidenum">
              <a:rPr lang="en-US" sz="1200"/>
              <a:pPr eaLnBrk="1" hangingPunct="1"/>
              <a:t>30</a:t>
            </a:fld>
            <a:endParaRPr lang="en-US" sz="1200"/>
          </a:p>
        </p:txBody>
      </p:sp>
    </p:spTree>
    <p:extLst>
      <p:ext uri="{BB962C8B-B14F-4D97-AF65-F5344CB8AC3E}">
        <p14:creationId xmlns:p14="http://schemas.microsoft.com/office/powerpoint/2010/main" val="210582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on image in Slideshow to play video</a:t>
            </a:r>
          </a:p>
          <a:p>
            <a:endParaRPr lang="en-US"/>
          </a:p>
        </p:txBody>
      </p:sp>
      <p:sp>
        <p:nvSpPr>
          <p:cNvPr id="4" name="Slide Number Placeholder 3"/>
          <p:cNvSpPr>
            <a:spLocks noGrp="1"/>
          </p:cNvSpPr>
          <p:nvPr>
            <p:ph type="sldNum" sz="quarter" idx="10"/>
          </p:nvPr>
        </p:nvSpPr>
        <p:spPr/>
        <p:txBody>
          <a:bodyPr/>
          <a:lstStyle/>
          <a:p>
            <a:fld id="{4EE0F751-4246-4043-ACB3-B9627B229D41}" type="slidenum">
              <a:rPr lang="en-US" smtClean="0"/>
              <a:t>3</a:t>
            </a:fld>
            <a:endParaRPr lang="en-US"/>
          </a:p>
        </p:txBody>
      </p:sp>
    </p:spTree>
    <p:extLst>
      <p:ext uri="{BB962C8B-B14F-4D97-AF65-F5344CB8AC3E}">
        <p14:creationId xmlns:p14="http://schemas.microsoft.com/office/powerpoint/2010/main" val="8592720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We are located right here in Colorado – in the Denver Tech Center actually. Our customer service team is trained and ready to assist you with additional questions you have. You can reach them by phone Monday-Friday from 7:30 a.m. to 5 p.m. or by email as indicated.</a:t>
            </a:r>
          </a:p>
        </p:txBody>
      </p:sp>
      <p:sp>
        <p:nvSpPr>
          <p:cNvPr id="4" name="Slide Number Placeholder 3"/>
          <p:cNvSpPr>
            <a:spLocks noGrp="1"/>
          </p:cNvSpPr>
          <p:nvPr>
            <p:ph type="sldNum" sz="quarter" idx="10"/>
          </p:nvPr>
        </p:nvSpPr>
        <p:spPr/>
        <p:txBody>
          <a:bodyPr/>
          <a:lstStyle/>
          <a:p>
            <a:fld id="{4DBDC235-7883-6348-B312-2DBC0E85E494}" type="slidenum">
              <a:rPr lang="en-US" smtClean="0"/>
              <a:t>31</a:t>
            </a:fld>
            <a:endParaRPr lang="en-US"/>
          </a:p>
        </p:txBody>
      </p:sp>
    </p:spTree>
    <p:extLst>
      <p:ext uri="{BB962C8B-B14F-4D97-AF65-F5344CB8AC3E}">
        <p14:creationId xmlns:p14="http://schemas.microsoft.com/office/powerpoint/2010/main" val="38257345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34D037-087F-1145-9EC9-7C71CC4AC6B0}" type="slidenum">
              <a:rPr lang="en-US" smtClean="0"/>
              <a:t>32</a:t>
            </a:fld>
            <a:endParaRPr lang="en-US"/>
          </a:p>
        </p:txBody>
      </p:sp>
    </p:spTree>
    <p:extLst>
      <p:ext uri="{BB962C8B-B14F-4D97-AF65-F5344CB8AC3E}">
        <p14:creationId xmlns:p14="http://schemas.microsoft.com/office/powerpoint/2010/main" val="1858778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Click on image in Slideshow to play video</a:t>
            </a:r>
          </a:p>
          <a:p>
            <a:r>
              <a:rPr lang="en-US"/>
              <a:t>https://</a:t>
            </a:r>
            <a:r>
              <a:rPr lang="en-US" err="1"/>
              <a:t>www.youtube.com</a:t>
            </a:r>
            <a:r>
              <a:rPr lang="en-US"/>
              <a:t>/</a:t>
            </a:r>
            <a:r>
              <a:rPr lang="en-US" err="1"/>
              <a:t>watch?v</a:t>
            </a:r>
            <a:r>
              <a:rPr lang="en-US"/>
              <a:t>=8IQ2j5GMn2A&amp;feature=</a:t>
            </a:r>
            <a:r>
              <a:rPr lang="en-US" err="1"/>
              <a:t>youtu.be</a:t>
            </a:r>
            <a:endParaRPr lang="en-US"/>
          </a:p>
        </p:txBody>
      </p:sp>
      <p:sp>
        <p:nvSpPr>
          <p:cNvPr id="4" name="Slide Number Placeholder 3"/>
          <p:cNvSpPr>
            <a:spLocks noGrp="1"/>
          </p:cNvSpPr>
          <p:nvPr>
            <p:ph type="sldNum" sz="quarter" idx="5"/>
          </p:nvPr>
        </p:nvSpPr>
        <p:spPr/>
        <p:txBody>
          <a:bodyPr/>
          <a:lstStyle/>
          <a:p>
            <a:fld id="{F034D037-087F-1145-9EC9-7C71CC4AC6B0}" type="slidenum">
              <a:rPr lang="en-US" smtClean="0"/>
              <a:t>4</a:t>
            </a:fld>
            <a:endParaRPr lang="en-US"/>
          </a:p>
        </p:txBody>
      </p:sp>
    </p:spTree>
    <p:extLst>
      <p:ext uri="{BB962C8B-B14F-4D97-AF65-F5344CB8AC3E}">
        <p14:creationId xmlns:p14="http://schemas.microsoft.com/office/powerpoint/2010/main" val="1055901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34D037-087F-1145-9EC9-7C71CC4AC6B0}" type="slidenum">
              <a:rPr lang="en-US" smtClean="0"/>
              <a:t>5</a:t>
            </a:fld>
            <a:endParaRPr lang="en-US"/>
          </a:p>
        </p:txBody>
      </p:sp>
    </p:spTree>
    <p:extLst>
      <p:ext uri="{BB962C8B-B14F-4D97-AF65-F5344CB8AC3E}">
        <p14:creationId xmlns:p14="http://schemas.microsoft.com/office/powerpoint/2010/main" val="4033282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highlight>
                  <a:srgbClr val="FFFF00"/>
                </a:highlight>
              </a:rPr>
              <a:t>About </a:t>
            </a:r>
            <a:r>
              <a:rPr lang="en-US"/>
              <a:t>91</a:t>
            </a:r>
            <a:r>
              <a:rPr lang="en-US">
                <a:highlight>
                  <a:srgbClr val="FFFF00"/>
                </a:highlight>
              </a:rPr>
              <a:t>% </a:t>
            </a:r>
            <a:r>
              <a:rPr lang="en-US"/>
              <a:t>of CO dentists are in one of our two networks, that is more than 7000 access points across the state. As I mentioned earlier, you will achieve maximum savings by seeing a PPO provider. </a:t>
            </a:r>
            <a:r>
              <a:rPr lang="en-US" sz="1200" b="1" i="0" u="none" strike="noStrike" kern="1200">
                <a:solidFill>
                  <a:schemeClr val="tx1"/>
                </a:solidFill>
                <a:effectLst/>
                <a:latin typeface="+mn-lt"/>
                <a:ea typeface="+mn-ea"/>
                <a:cs typeface="+mn-cs"/>
              </a:rPr>
              <a:t>We have more than 155,000 dentists nationwide. That means 3 out of 4 dentists participate in the Delta Dental network.</a:t>
            </a:r>
          </a:p>
          <a:p>
            <a:endParaRPr lang="en-US"/>
          </a:p>
        </p:txBody>
      </p:sp>
      <p:sp>
        <p:nvSpPr>
          <p:cNvPr id="4" name="Slide Number Placeholder 3"/>
          <p:cNvSpPr>
            <a:spLocks noGrp="1"/>
          </p:cNvSpPr>
          <p:nvPr>
            <p:ph type="sldNum" sz="quarter" idx="10"/>
          </p:nvPr>
        </p:nvSpPr>
        <p:spPr/>
        <p:txBody>
          <a:bodyPr/>
          <a:lstStyle/>
          <a:p>
            <a:fld id="{F034D037-087F-1145-9EC9-7C71CC4AC6B0}" type="slidenum">
              <a:rPr lang="en-US" smtClean="0"/>
              <a:t>6</a:t>
            </a:fld>
            <a:endParaRPr lang="en-US"/>
          </a:p>
        </p:txBody>
      </p:sp>
    </p:spTree>
    <p:extLst>
      <p:ext uri="{BB962C8B-B14F-4D97-AF65-F5344CB8AC3E}">
        <p14:creationId xmlns:p14="http://schemas.microsoft.com/office/powerpoint/2010/main" val="3185069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a:t>Delta Dental’s dual PPO and Premier network</a:t>
            </a:r>
            <a:r>
              <a:rPr lang="en-US" sz="1800" baseline="0"/>
              <a:t> offers discounts off the cost of treatment and protection against balance-billing. There is no difference in quality between these two networks – only fee structures. A PPO provider will always save you the most in out-of-pocket costs. You will also save by seeing </a:t>
            </a:r>
            <a:r>
              <a:rPr lang="en-US" sz="1800" baseline="0">
                <a:solidFill>
                  <a:srgbClr val="FF0000"/>
                </a:solidFill>
              </a:rPr>
              <a:t>a Delta Dental Premier provider, but not as much as with a PPO provider. </a:t>
            </a:r>
            <a:r>
              <a:rPr lang="en-US" sz="1800" baseline="0"/>
              <a:t>Non-participating providers have not agreed to any discounts with Delta Dental so you may be responsible for the entire difference between what the plan covers and what your provider has billed.</a:t>
            </a:r>
            <a:endParaRPr lang="en-US" sz="1800"/>
          </a:p>
          <a:p>
            <a:pPr marL="0" marR="0">
              <a:spcBef>
                <a:spcPts val="0"/>
              </a:spcBef>
              <a:spcAft>
                <a:spcPts val="0"/>
              </a:spcAft>
            </a:pPr>
            <a:endParaRPr lang="en-US"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A2552B0-C013-0640-B23A-2D57AA8B1890}" type="slidenum">
              <a:rPr lang="en-US" smtClean="0"/>
              <a:pPr/>
              <a:t>7</a:t>
            </a:fld>
            <a:endParaRPr lang="en-US"/>
          </a:p>
        </p:txBody>
      </p:sp>
    </p:spTree>
    <p:extLst>
      <p:ext uri="{BB962C8B-B14F-4D97-AF65-F5344CB8AC3E}">
        <p14:creationId xmlns:p14="http://schemas.microsoft.com/office/powerpoint/2010/main" val="532846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solidFill>
                  <a:srgbClr val="FF0000"/>
                </a:solidFill>
              </a:rPr>
              <a:t>We have included an example to show you the differences between the three networks. As you can see on the bottom line, your cost increases significantly by going out of network, but you can save even more by getting services from a PPO provider.</a:t>
            </a:r>
          </a:p>
          <a:p>
            <a:endParaRPr lang="en-US"/>
          </a:p>
        </p:txBody>
      </p:sp>
      <p:sp>
        <p:nvSpPr>
          <p:cNvPr id="4" name="Slide Number Placeholder 3"/>
          <p:cNvSpPr>
            <a:spLocks noGrp="1"/>
          </p:cNvSpPr>
          <p:nvPr>
            <p:ph type="sldNum" sz="quarter" idx="5"/>
          </p:nvPr>
        </p:nvSpPr>
        <p:spPr/>
        <p:txBody>
          <a:bodyPr/>
          <a:lstStyle/>
          <a:p>
            <a:fld id="{F034D037-087F-1145-9EC9-7C71CC4AC6B0}" type="slidenum">
              <a:rPr lang="en-US" smtClean="0"/>
              <a:t>8</a:t>
            </a:fld>
            <a:endParaRPr lang="en-US"/>
          </a:p>
        </p:txBody>
      </p:sp>
    </p:spTree>
    <p:extLst>
      <p:ext uri="{BB962C8B-B14F-4D97-AF65-F5344CB8AC3E}">
        <p14:creationId xmlns:p14="http://schemas.microsoft.com/office/powerpoint/2010/main" val="1823875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34D037-087F-1145-9EC9-7C71CC4AC6B0}" type="slidenum">
              <a:rPr lang="en-US" smtClean="0"/>
              <a:t>9</a:t>
            </a:fld>
            <a:endParaRPr lang="en-US"/>
          </a:p>
        </p:txBody>
      </p:sp>
    </p:spTree>
    <p:extLst>
      <p:ext uri="{BB962C8B-B14F-4D97-AF65-F5344CB8AC3E}">
        <p14:creationId xmlns:p14="http://schemas.microsoft.com/office/powerpoint/2010/main" val="3305796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CA17B-5133-53B4-9A63-31623B4A00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5DDCC2-A328-8C51-2055-A805E920EE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C12C4E-8A59-F0D2-732C-060D26F505DD}"/>
              </a:ext>
            </a:extLst>
          </p:cNvPr>
          <p:cNvSpPr>
            <a:spLocks noGrp="1"/>
          </p:cNvSpPr>
          <p:nvPr>
            <p:ph type="dt" sz="half" idx="10"/>
          </p:nvPr>
        </p:nvSpPr>
        <p:spPr/>
        <p:txBody>
          <a:bodyPr/>
          <a:lstStyle/>
          <a:p>
            <a:fld id="{3B5690E6-B387-324C-90CA-71C63B6FC592}" type="datetimeFigureOut">
              <a:rPr lang="en-US" smtClean="0"/>
              <a:t>8/21/24</a:t>
            </a:fld>
            <a:endParaRPr lang="en-US"/>
          </a:p>
        </p:txBody>
      </p:sp>
      <p:sp>
        <p:nvSpPr>
          <p:cNvPr id="5" name="Footer Placeholder 4">
            <a:extLst>
              <a:ext uri="{FF2B5EF4-FFF2-40B4-BE49-F238E27FC236}">
                <a16:creationId xmlns:a16="http://schemas.microsoft.com/office/drawing/2014/main" id="{4DFD7C8E-2C98-3E8F-92F0-B63AFC561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DAFE04-7615-7F9A-D8B6-BEC0E94A65A9}"/>
              </a:ext>
            </a:extLst>
          </p:cNvPr>
          <p:cNvSpPr>
            <a:spLocks noGrp="1"/>
          </p:cNvSpPr>
          <p:nvPr>
            <p:ph type="sldNum" sz="quarter" idx="12"/>
          </p:nvPr>
        </p:nvSpPr>
        <p:spPr/>
        <p:txBody>
          <a:bodyPr/>
          <a:lstStyle/>
          <a:p>
            <a:fld id="{C566D273-75E9-434A-A894-470D4A8C28ED}" type="slidenum">
              <a:rPr lang="en-US" smtClean="0"/>
              <a:t>‹#›</a:t>
            </a:fld>
            <a:endParaRPr lang="en-US"/>
          </a:p>
        </p:txBody>
      </p:sp>
    </p:spTree>
    <p:extLst>
      <p:ext uri="{BB962C8B-B14F-4D97-AF65-F5344CB8AC3E}">
        <p14:creationId xmlns:p14="http://schemas.microsoft.com/office/powerpoint/2010/main" val="1432123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31920-A004-82EB-D4AA-36F08A45CC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9D0E45-610C-09DF-92CC-AAA7EE2D7A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7A2584-70F5-4C20-6C93-5D26C9A96BBA}"/>
              </a:ext>
            </a:extLst>
          </p:cNvPr>
          <p:cNvSpPr>
            <a:spLocks noGrp="1"/>
          </p:cNvSpPr>
          <p:nvPr>
            <p:ph type="dt" sz="half" idx="10"/>
          </p:nvPr>
        </p:nvSpPr>
        <p:spPr/>
        <p:txBody>
          <a:bodyPr/>
          <a:lstStyle/>
          <a:p>
            <a:fld id="{3B5690E6-B387-324C-90CA-71C63B6FC592}" type="datetimeFigureOut">
              <a:rPr lang="en-US" smtClean="0"/>
              <a:t>8/21/24</a:t>
            </a:fld>
            <a:endParaRPr lang="en-US"/>
          </a:p>
        </p:txBody>
      </p:sp>
      <p:sp>
        <p:nvSpPr>
          <p:cNvPr id="5" name="Footer Placeholder 4">
            <a:extLst>
              <a:ext uri="{FF2B5EF4-FFF2-40B4-BE49-F238E27FC236}">
                <a16:creationId xmlns:a16="http://schemas.microsoft.com/office/drawing/2014/main" id="{B4B3F102-FB4E-EC1D-FDE9-9E095D1DA9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5A77E0-1320-BEC6-4735-62B3886438C8}"/>
              </a:ext>
            </a:extLst>
          </p:cNvPr>
          <p:cNvSpPr>
            <a:spLocks noGrp="1"/>
          </p:cNvSpPr>
          <p:nvPr>
            <p:ph type="sldNum" sz="quarter" idx="12"/>
          </p:nvPr>
        </p:nvSpPr>
        <p:spPr/>
        <p:txBody>
          <a:bodyPr/>
          <a:lstStyle/>
          <a:p>
            <a:fld id="{C566D273-75E9-434A-A894-470D4A8C28ED}" type="slidenum">
              <a:rPr lang="en-US" smtClean="0"/>
              <a:t>‹#›</a:t>
            </a:fld>
            <a:endParaRPr lang="en-US"/>
          </a:p>
        </p:txBody>
      </p:sp>
    </p:spTree>
    <p:extLst>
      <p:ext uri="{BB962C8B-B14F-4D97-AF65-F5344CB8AC3E}">
        <p14:creationId xmlns:p14="http://schemas.microsoft.com/office/powerpoint/2010/main" val="1383745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06F0F6-DD17-C0E7-2243-BF9D1B334A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720A7E-9194-1D98-3AF2-EFFA41FBB4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BCE20F-7463-AA4C-7A11-4123A5625DB9}"/>
              </a:ext>
            </a:extLst>
          </p:cNvPr>
          <p:cNvSpPr>
            <a:spLocks noGrp="1"/>
          </p:cNvSpPr>
          <p:nvPr>
            <p:ph type="dt" sz="half" idx="10"/>
          </p:nvPr>
        </p:nvSpPr>
        <p:spPr/>
        <p:txBody>
          <a:bodyPr/>
          <a:lstStyle/>
          <a:p>
            <a:fld id="{3B5690E6-B387-324C-90CA-71C63B6FC592}" type="datetimeFigureOut">
              <a:rPr lang="en-US" smtClean="0"/>
              <a:t>8/21/24</a:t>
            </a:fld>
            <a:endParaRPr lang="en-US"/>
          </a:p>
        </p:txBody>
      </p:sp>
      <p:sp>
        <p:nvSpPr>
          <p:cNvPr id="5" name="Footer Placeholder 4">
            <a:extLst>
              <a:ext uri="{FF2B5EF4-FFF2-40B4-BE49-F238E27FC236}">
                <a16:creationId xmlns:a16="http://schemas.microsoft.com/office/drawing/2014/main" id="{4D0D6554-3A56-2ED9-0989-C122215A4A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EAD7D3-3967-688D-49EA-A22DA52453E6}"/>
              </a:ext>
            </a:extLst>
          </p:cNvPr>
          <p:cNvSpPr>
            <a:spLocks noGrp="1"/>
          </p:cNvSpPr>
          <p:nvPr>
            <p:ph type="sldNum" sz="quarter" idx="12"/>
          </p:nvPr>
        </p:nvSpPr>
        <p:spPr/>
        <p:txBody>
          <a:bodyPr/>
          <a:lstStyle/>
          <a:p>
            <a:fld id="{C566D273-75E9-434A-A894-470D4A8C28ED}" type="slidenum">
              <a:rPr lang="en-US" smtClean="0"/>
              <a:t>‹#›</a:t>
            </a:fld>
            <a:endParaRPr lang="en-US"/>
          </a:p>
        </p:txBody>
      </p:sp>
    </p:spTree>
    <p:extLst>
      <p:ext uri="{BB962C8B-B14F-4D97-AF65-F5344CB8AC3E}">
        <p14:creationId xmlns:p14="http://schemas.microsoft.com/office/powerpoint/2010/main" val="308082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9589668-A383-7A41-AF22-EA0412FBD3CA}" type="datetimeFigureOut">
              <a:rPr lang="en-US" smtClean="0"/>
              <a:t>8/21/24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425A4-9A5C-C541-8482-DA1B3887DAB0}" type="slidenum">
              <a:rPr lang="en-US" smtClean="0"/>
              <a:t>‹#›</a:t>
            </a:fld>
            <a:endParaRPr lang="en-US"/>
          </a:p>
        </p:txBody>
      </p:sp>
      <p:pic>
        <p:nvPicPr>
          <p:cNvPr id="7" name="Picture 6" descr="A green rectangle with white text&#10;&#10;Description automatically generated">
            <a:extLst>
              <a:ext uri="{FF2B5EF4-FFF2-40B4-BE49-F238E27FC236}">
                <a16:creationId xmlns:a16="http://schemas.microsoft.com/office/drawing/2014/main" id="{5CB2417A-0B9D-1CF7-D316-092D7F5DC3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50360" y="6132310"/>
            <a:ext cx="2504532" cy="989834"/>
          </a:xfrm>
          <a:prstGeom prst="rect">
            <a:avLst/>
          </a:prstGeom>
        </p:spPr>
      </p:pic>
    </p:spTree>
    <p:extLst>
      <p:ext uri="{BB962C8B-B14F-4D97-AF65-F5344CB8AC3E}">
        <p14:creationId xmlns:p14="http://schemas.microsoft.com/office/powerpoint/2010/main" val="24464803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524934" y="79375"/>
            <a:ext cx="11504084" cy="6681788"/>
          </a:xfrm>
          <a:prstGeom prst="rect">
            <a:avLst/>
          </a:prstGeom>
        </p:spPr>
        <p:txBody>
          <a:bodyPr vert="horz" anchor="ctr"/>
          <a:lstStyle>
            <a:lvl1pPr marL="0" indent="0" algn="ctr">
              <a:buNone/>
              <a:defRPr>
                <a:solidFill>
                  <a:srgbClr val="595959"/>
                </a:solidFill>
                <a:latin typeface="Times New Roman"/>
                <a:cs typeface="Times New Roman"/>
              </a:defRPr>
            </a:lvl1pPr>
          </a:lstStyle>
          <a:p>
            <a:r>
              <a:rPr lang="en-US"/>
              <a:t>Picture</a:t>
            </a:r>
          </a:p>
        </p:txBody>
      </p:sp>
      <p:pic>
        <p:nvPicPr>
          <p:cNvPr id="2" name="Picture 1" descr="A green rectangle with white text&#10;&#10;Description automatically generated">
            <a:extLst>
              <a:ext uri="{FF2B5EF4-FFF2-40B4-BE49-F238E27FC236}">
                <a16:creationId xmlns:a16="http://schemas.microsoft.com/office/drawing/2014/main" id="{45B88FCC-B8BA-CC93-CD1B-8BA9EA27F0F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50360" y="6132310"/>
            <a:ext cx="2504532" cy="989834"/>
          </a:xfrm>
          <a:prstGeom prst="rect">
            <a:avLst/>
          </a:prstGeom>
        </p:spPr>
      </p:pic>
    </p:spTree>
    <p:extLst>
      <p:ext uri="{BB962C8B-B14F-4D97-AF65-F5344CB8AC3E}">
        <p14:creationId xmlns:p14="http://schemas.microsoft.com/office/powerpoint/2010/main" val="208011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trong graphic or Char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3BC8DDB5-AFC4-794B-B815-F0017D5E9146}"/>
              </a:ext>
            </a:extLst>
          </p:cNvPr>
          <p:cNvSpPr>
            <a:spLocks noGrp="1"/>
          </p:cNvSpPr>
          <p:nvPr>
            <p:ph idx="1"/>
          </p:nvPr>
        </p:nvSpPr>
        <p:spPr>
          <a:xfrm>
            <a:off x="853111" y="1511982"/>
            <a:ext cx="10348290" cy="4431618"/>
          </a:xfrm>
          <a:prstGeom prst="rect">
            <a:avLst/>
          </a:prstGeom>
        </p:spPr>
        <p:txBody>
          <a:bodyPr>
            <a:noAutofit/>
          </a:bodyPr>
          <a:lstStyle>
            <a:lvl1pPr marL="0" indent="0">
              <a:lnSpc>
                <a:spcPct val="110000"/>
              </a:lnSpc>
              <a:spcBef>
                <a:spcPts val="600"/>
              </a:spcBef>
              <a:spcAft>
                <a:spcPts val="0"/>
              </a:spcAft>
              <a:buClr>
                <a:schemeClr val="tx2"/>
              </a:buClr>
              <a:buNone/>
              <a:defRPr sz="2000" baseline="0"/>
            </a:lvl1pPr>
            <a:lvl2pPr marL="292100" indent="0">
              <a:lnSpc>
                <a:spcPct val="110000"/>
              </a:lnSpc>
              <a:spcBef>
                <a:spcPts val="600"/>
              </a:spcBef>
              <a:spcAft>
                <a:spcPts val="0"/>
              </a:spcAft>
              <a:buClr>
                <a:schemeClr val="tx2"/>
              </a:buClr>
              <a:buNone/>
              <a:tabLst/>
              <a:defRPr sz="2000"/>
            </a:lvl2pPr>
            <a:lvl3pPr marL="858838" indent="-254000">
              <a:lnSpc>
                <a:spcPct val="110000"/>
              </a:lnSpc>
              <a:spcBef>
                <a:spcPts val="600"/>
              </a:spcBef>
              <a:spcAft>
                <a:spcPts val="0"/>
              </a:spcAft>
              <a:buClr>
                <a:schemeClr val="tx2"/>
              </a:buClr>
              <a:tabLst/>
              <a:defRPr sz="2000"/>
            </a:lvl3pPr>
            <a:lvl4pPr marL="1152525" indent="-254000">
              <a:lnSpc>
                <a:spcPct val="110000"/>
              </a:lnSpc>
              <a:spcBef>
                <a:spcPts val="600"/>
              </a:spcBef>
              <a:spcAft>
                <a:spcPts val="0"/>
              </a:spcAft>
              <a:buClr>
                <a:schemeClr val="tx2"/>
              </a:buClr>
              <a:tabLst/>
              <a:defRPr sz="2000"/>
            </a:lvl4pPr>
            <a:lvl5pPr marL="1385888" indent="-233363">
              <a:lnSpc>
                <a:spcPct val="110000"/>
              </a:lnSpc>
              <a:spcBef>
                <a:spcPts val="600"/>
              </a:spcBef>
              <a:spcAft>
                <a:spcPts val="0"/>
              </a:spcAft>
              <a:buClr>
                <a:schemeClr val="tx2"/>
              </a:buClr>
              <a:buFont typeface="Arial" panose="020B0604020202020204" pitchFamily="34" charset="0"/>
              <a:buChar char="•"/>
              <a:tabLst/>
              <a:defRPr sz="2000"/>
            </a:lvl5pPr>
          </a:lstStyle>
          <a:p>
            <a:pPr lvl="0"/>
            <a:r>
              <a:rPr lang="en-US"/>
              <a:t>Click to edit Master text styles</a:t>
            </a:r>
          </a:p>
        </p:txBody>
      </p:sp>
      <p:sp>
        <p:nvSpPr>
          <p:cNvPr id="7" name="Title 1">
            <a:extLst>
              <a:ext uri="{FF2B5EF4-FFF2-40B4-BE49-F238E27FC236}">
                <a16:creationId xmlns:a16="http://schemas.microsoft.com/office/drawing/2014/main" id="{84F816FF-ED36-3F44-AE9A-18294997058D}"/>
              </a:ext>
            </a:extLst>
          </p:cNvPr>
          <p:cNvSpPr>
            <a:spLocks noGrp="1"/>
          </p:cNvSpPr>
          <p:nvPr>
            <p:ph type="title"/>
          </p:nvPr>
        </p:nvSpPr>
        <p:spPr>
          <a:xfrm>
            <a:off x="853111" y="783623"/>
            <a:ext cx="10348290" cy="776485"/>
          </a:xfrm>
          <a:prstGeom prst="rect">
            <a:avLst/>
          </a:prstGeom>
        </p:spPr>
        <p:txBody>
          <a:bodyPr anchor="t">
            <a:noAutofit/>
          </a:bodyPr>
          <a:lstStyle>
            <a:lvl1pPr algn="l">
              <a:defRPr sz="3600" b="0" i="0" baseline="0">
                <a:latin typeface="Gotham Book" pitchFamily="2" charset="0"/>
              </a:defRPr>
            </a:lvl1pPr>
          </a:lstStyle>
          <a:p>
            <a:r>
              <a:rPr lang="en-US"/>
              <a:t>Click to edit Master title style</a:t>
            </a:r>
          </a:p>
        </p:txBody>
      </p:sp>
    </p:spTree>
    <p:extLst>
      <p:ext uri="{BB962C8B-B14F-4D97-AF65-F5344CB8AC3E}">
        <p14:creationId xmlns:p14="http://schemas.microsoft.com/office/powerpoint/2010/main" val="124497532"/>
      </p:ext>
    </p:extLst>
  </p:cSld>
  <p:clrMapOvr>
    <a:masterClrMapping/>
  </p:clrMapOvr>
  <p:extLst>
    <p:ext uri="{DCECCB84-F9BA-43D5-87BE-67443E8EF086}">
      <p15:sldGuideLst xmlns:p15="http://schemas.microsoft.com/office/powerpoint/2012/main">
        <p15:guide id="1" orient="horz" pos="3864">
          <p15:clr>
            <a:srgbClr val="FBAE40"/>
          </p15:clr>
        </p15:guide>
        <p15:guide id="2" pos="631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BEB3-367B-B7DF-DFE0-A2AED6DD40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FEBFDA-E60C-192B-B267-621F04E192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39278E-4BB3-C480-4B75-E369854B6F46}"/>
              </a:ext>
            </a:extLst>
          </p:cNvPr>
          <p:cNvSpPr>
            <a:spLocks noGrp="1"/>
          </p:cNvSpPr>
          <p:nvPr>
            <p:ph type="dt" sz="half" idx="10"/>
          </p:nvPr>
        </p:nvSpPr>
        <p:spPr/>
        <p:txBody>
          <a:bodyPr/>
          <a:lstStyle/>
          <a:p>
            <a:fld id="{3B5690E6-B387-324C-90CA-71C63B6FC592}" type="datetimeFigureOut">
              <a:rPr lang="en-US" smtClean="0"/>
              <a:t>8/21/24</a:t>
            </a:fld>
            <a:endParaRPr lang="en-US"/>
          </a:p>
        </p:txBody>
      </p:sp>
      <p:sp>
        <p:nvSpPr>
          <p:cNvPr id="5" name="Footer Placeholder 4">
            <a:extLst>
              <a:ext uri="{FF2B5EF4-FFF2-40B4-BE49-F238E27FC236}">
                <a16:creationId xmlns:a16="http://schemas.microsoft.com/office/drawing/2014/main" id="{767C61D0-45AD-45C9-BBAB-31106BEEB4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2A0645-62CC-BC7C-0879-48298C9D945E}"/>
              </a:ext>
            </a:extLst>
          </p:cNvPr>
          <p:cNvSpPr>
            <a:spLocks noGrp="1"/>
          </p:cNvSpPr>
          <p:nvPr>
            <p:ph type="sldNum" sz="quarter" idx="12"/>
          </p:nvPr>
        </p:nvSpPr>
        <p:spPr/>
        <p:txBody>
          <a:bodyPr/>
          <a:lstStyle/>
          <a:p>
            <a:fld id="{C566D273-75E9-434A-A894-470D4A8C28ED}" type="slidenum">
              <a:rPr lang="en-US" smtClean="0"/>
              <a:t>‹#›</a:t>
            </a:fld>
            <a:endParaRPr lang="en-US"/>
          </a:p>
        </p:txBody>
      </p:sp>
    </p:spTree>
    <p:extLst>
      <p:ext uri="{BB962C8B-B14F-4D97-AF65-F5344CB8AC3E}">
        <p14:creationId xmlns:p14="http://schemas.microsoft.com/office/powerpoint/2010/main" val="4087125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CC933-5E1F-78DD-9A30-F4AB60AF82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8309B3-9B2D-B38A-01C3-D29622DB87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B7B0AE-39AC-350D-62EA-1245E8596D92}"/>
              </a:ext>
            </a:extLst>
          </p:cNvPr>
          <p:cNvSpPr>
            <a:spLocks noGrp="1"/>
          </p:cNvSpPr>
          <p:nvPr>
            <p:ph type="dt" sz="half" idx="10"/>
          </p:nvPr>
        </p:nvSpPr>
        <p:spPr/>
        <p:txBody>
          <a:bodyPr/>
          <a:lstStyle/>
          <a:p>
            <a:fld id="{3B5690E6-B387-324C-90CA-71C63B6FC592}" type="datetimeFigureOut">
              <a:rPr lang="en-US" smtClean="0"/>
              <a:t>8/21/24</a:t>
            </a:fld>
            <a:endParaRPr lang="en-US"/>
          </a:p>
        </p:txBody>
      </p:sp>
      <p:sp>
        <p:nvSpPr>
          <p:cNvPr id="5" name="Footer Placeholder 4">
            <a:extLst>
              <a:ext uri="{FF2B5EF4-FFF2-40B4-BE49-F238E27FC236}">
                <a16:creationId xmlns:a16="http://schemas.microsoft.com/office/drawing/2014/main" id="{0BEA5AEA-609B-2A91-7BF2-2F91C56EE6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23DCF5-03CE-1203-B373-1150ED4A30A3}"/>
              </a:ext>
            </a:extLst>
          </p:cNvPr>
          <p:cNvSpPr>
            <a:spLocks noGrp="1"/>
          </p:cNvSpPr>
          <p:nvPr>
            <p:ph type="sldNum" sz="quarter" idx="12"/>
          </p:nvPr>
        </p:nvSpPr>
        <p:spPr/>
        <p:txBody>
          <a:bodyPr/>
          <a:lstStyle/>
          <a:p>
            <a:fld id="{C566D273-75E9-434A-A894-470D4A8C28ED}" type="slidenum">
              <a:rPr lang="en-US" smtClean="0"/>
              <a:t>‹#›</a:t>
            </a:fld>
            <a:endParaRPr lang="en-US"/>
          </a:p>
        </p:txBody>
      </p:sp>
    </p:spTree>
    <p:extLst>
      <p:ext uri="{BB962C8B-B14F-4D97-AF65-F5344CB8AC3E}">
        <p14:creationId xmlns:p14="http://schemas.microsoft.com/office/powerpoint/2010/main" val="3232445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2C295-6F6F-45C1-BBEF-84DA541496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1EE319-91D2-42FD-D6CB-ECE061DC90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A8A24C-923B-665C-0BFB-E4E1957766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199865-4084-0B14-AF65-54DA8559ADD1}"/>
              </a:ext>
            </a:extLst>
          </p:cNvPr>
          <p:cNvSpPr>
            <a:spLocks noGrp="1"/>
          </p:cNvSpPr>
          <p:nvPr>
            <p:ph type="dt" sz="half" idx="10"/>
          </p:nvPr>
        </p:nvSpPr>
        <p:spPr/>
        <p:txBody>
          <a:bodyPr/>
          <a:lstStyle/>
          <a:p>
            <a:fld id="{3B5690E6-B387-324C-90CA-71C63B6FC592}" type="datetimeFigureOut">
              <a:rPr lang="en-US" smtClean="0"/>
              <a:t>8/21/24</a:t>
            </a:fld>
            <a:endParaRPr lang="en-US"/>
          </a:p>
        </p:txBody>
      </p:sp>
      <p:sp>
        <p:nvSpPr>
          <p:cNvPr id="6" name="Footer Placeholder 5">
            <a:extLst>
              <a:ext uri="{FF2B5EF4-FFF2-40B4-BE49-F238E27FC236}">
                <a16:creationId xmlns:a16="http://schemas.microsoft.com/office/drawing/2014/main" id="{AE5B837F-E6AC-8E9F-4EF5-E3D0595B30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1419AE-19D6-27FC-15FB-5DE644FC73A7}"/>
              </a:ext>
            </a:extLst>
          </p:cNvPr>
          <p:cNvSpPr>
            <a:spLocks noGrp="1"/>
          </p:cNvSpPr>
          <p:nvPr>
            <p:ph type="sldNum" sz="quarter" idx="12"/>
          </p:nvPr>
        </p:nvSpPr>
        <p:spPr/>
        <p:txBody>
          <a:bodyPr/>
          <a:lstStyle/>
          <a:p>
            <a:fld id="{C566D273-75E9-434A-A894-470D4A8C28ED}" type="slidenum">
              <a:rPr lang="en-US" smtClean="0"/>
              <a:t>‹#›</a:t>
            </a:fld>
            <a:endParaRPr lang="en-US"/>
          </a:p>
        </p:txBody>
      </p:sp>
    </p:spTree>
    <p:extLst>
      <p:ext uri="{BB962C8B-B14F-4D97-AF65-F5344CB8AC3E}">
        <p14:creationId xmlns:p14="http://schemas.microsoft.com/office/powerpoint/2010/main" val="138140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6DED8-F254-F2BA-1F5C-6B472603BD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FD553C-5E25-6E4A-6DE0-AA3E0F21C6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5F6F80-F8DD-F96B-3EA6-3AEFC498A7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2EC42A-80A5-DBB2-C07B-1D9A49526B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7D4C92-B2B3-68BE-C009-5CD1C45D4D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E8F552-E74C-C933-5E1B-89056C8D6721}"/>
              </a:ext>
            </a:extLst>
          </p:cNvPr>
          <p:cNvSpPr>
            <a:spLocks noGrp="1"/>
          </p:cNvSpPr>
          <p:nvPr>
            <p:ph type="dt" sz="half" idx="10"/>
          </p:nvPr>
        </p:nvSpPr>
        <p:spPr/>
        <p:txBody>
          <a:bodyPr/>
          <a:lstStyle/>
          <a:p>
            <a:fld id="{3B5690E6-B387-324C-90CA-71C63B6FC592}" type="datetimeFigureOut">
              <a:rPr lang="en-US" smtClean="0"/>
              <a:t>8/21/24</a:t>
            </a:fld>
            <a:endParaRPr lang="en-US"/>
          </a:p>
        </p:txBody>
      </p:sp>
      <p:sp>
        <p:nvSpPr>
          <p:cNvPr id="8" name="Footer Placeholder 7">
            <a:extLst>
              <a:ext uri="{FF2B5EF4-FFF2-40B4-BE49-F238E27FC236}">
                <a16:creationId xmlns:a16="http://schemas.microsoft.com/office/drawing/2014/main" id="{3218F5F6-3894-D1DD-3364-A5F550F8EF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8E069D-2DBC-F303-98C0-0B7E4020E507}"/>
              </a:ext>
            </a:extLst>
          </p:cNvPr>
          <p:cNvSpPr>
            <a:spLocks noGrp="1"/>
          </p:cNvSpPr>
          <p:nvPr>
            <p:ph type="sldNum" sz="quarter" idx="12"/>
          </p:nvPr>
        </p:nvSpPr>
        <p:spPr/>
        <p:txBody>
          <a:bodyPr/>
          <a:lstStyle/>
          <a:p>
            <a:fld id="{C566D273-75E9-434A-A894-470D4A8C28ED}" type="slidenum">
              <a:rPr lang="en-US" smtClean="0"/>
              <a:t>‹#›</a:t>
            </a:fld>
            <a:endParaRPr lang="en-US"/>
          </a:p>
        </p:txBody>
      </p:sp>
    </p:spTree>
    <p:extLst>
      <p:ext uri="{BB962C8B-B14F-4D97-AF65-F5344CB8AC3E}">
        <p14:creationId xmlns:p14="http://schemas.microsoft.com/office/powerpoint/2010/main" val="1232012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D1771-866F-F024-CD44-B406E13C03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259084-4FAC-A6C9-6336-1D03426D99AE}"/>
              </a:ext>
            </a:extLst>
          </p:cNvPr>
          <p:cNvSpPr>
            <a:spLocks noGrp="1"/>
          </p:cNvSpPr>
          <p:nvPr>
            <p:ph type="dt" sz="half" idx="10"/>
          </p:nvPr>
        </p:nvSpPr>
        <p:spPr/>
        <p:txBody>
          <a:bodyPr/>
          <a:lstStyle/>
          <a:p>
            <a:fld id="{3B5690E6-B387-324C-90CA-71C63B6FC592}" type="datetimeFigureOut">
              <a:rPr lang="en-US" smtClean="0"/>
              <a:t>8/21/24</a:t>
            </a:fld>
            <a:endParaRPr lang="en-US"/>
          </a:p>
        </p:txBody>
      </p:sp>
      <p:sp>
        <p:nvSpPr>
          <p:cNvPr id="4" name="Footer Placeholder 3">
            <a:extLst>
              <a:ext uri="{FF2B5EF4-FFF2-40B4-BE49-F238E27FC236}">
                <a16:creationId xmlns:a16="http://schemas.microsoft.com/office/drawing/2014/main" id="{E97498C1-6D27-4908-C858-6EEDC87407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CDD567-BBFE-F414-6415-34412D5E145D}"/>
              </a:ext>
            </a:extLst>
          </p:cNvPr>
          <p:cNvSpPr>
            <a:spLocks noGrp="1"/>
          </p:cNvSpPr>
          <p:nvPr>
            <p:ph type="sldNum" sz="quarter" idx="12"/>
          </p:nvPr>
        </p:nvSpPr>
        <p:spPr/>
        <p:txBody>
          <a:bodyPr/>
          <a:lstStyle/>
          <a:p>
            <a:fld id="{C566D273-75E9-434A-A894-470D4A8C28ED}" type="slidenum">
              <a:rPr lang="en-US" smtClean="0"/>
              <a:t>‹#›</a:t>
            </a:fld>
            <a:endParaRPr lang="en-US"/>
          </a:p>
        </p:txBody>
      </p:sp>
    </p:spTree>
    <p:extLst>
      <p:ext uri="{BB962C8B-B14F-4D97-AF65-F5344CB8AC3E}">
        <p14:creationId xmlns:p14="http://schemas.microsoft.com/office/powerpoint/2010/main" val="3245456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635406-92F3-1F7A-2E9C-4AB6AF68CF38}"/>
              </a:ext>
            </a:extLst>
          </p:cNvPr>
          <p:cNvSpPr>
            <a:spLocks noGrp="1"/>
          </p:cNvSpPr>
          <p:nvPr>
            <p:ph type="dt" sz="half" idx="10"/>
          </p:nvPr>
        </p:nvSpPr>
        <p:spPr/>
        <p:txBody>
          <a:bodyPr/>
          <a:lstStyle/>
          <a:p>
            <a:fld id="{3B5690E6-B387-324C-90CA-71C63B6FC592}" type="datetimeFigureOut">
              <a:rPr lang="en-US" smtClean="0"/>
              <a:t>8/21/24</a:t>
            </a:fld>
            <a:endParaRPr lang="en-US"/>
          </a:p>
        </p:txBody>
      </p:sp>
      <p:sp>
        <p:nvSpPr>
          <p:cNvPr id="3" name="Footer Placeholder 2">
            <a:extLst>
              <a:ext uri="{FF2B5EF4-FFF2-40B4-BE49-F238E27FC236}">
                <a16:creationId xmlns:a16="http://schemas.microsoft.com/office/drawing/2014/main" id="{7FE3BF4C-79E8-0382-69EC-D00201D20F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67D38CB-83E5-C252-D1B1-5E54FAC50BD2}"/>
              </a:ext>
            </a:extLst>
          </p:cNvPr>
          <p:cNvSpPr>
            <a:spLocks noGrp="1"/>
          </p:cNvSpPr>
          <p:nvPr>
            <p:ph type="sldNum" sz="quarter" idx="12"/>
          </p:nvPr>
        </p:nvSpPr>
        <p:spPr/>
        <p:txBody>
          <a:bodyPr/>
          <a:lstStyle/>
          <a:p>
            <a:fld id="{C566D273-75E9-434A-A894-470D4A8C28ED}" type="slidenum">
              <a:rPr lang="en-US" smtClean="0"/>
              <a:t>‹#›</a:t>
            </a:fld>
            <a:endParaRPr lang="en-US"/>
          </a:p>
        </p:txBody>
      </p:sp>
    </p:spTree>
    <p:extLst>
      <p:ext uri="{BB962C8B-B14F-4D97-AF65-F5344CB8AC3E}">
        <p14:creationId xmlns:p14="http://schemas.microsoft.com/office/powerpoint/2010/main" val="2785342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54182-E6D0-7D48-279C-F5B8C00FD8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5235C4-3C6A-AB12-CF40-F9AD26F166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CD0C2C-AC30-4B3C-5421-16C987B08A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C6395-2321-053F-593B-011197C1A9F9}"/>
              </a:ext>
            </a:extLst>
          </p:cNvPr>
          <p:cNvSpPr>
            <a:spLocks noGrp="1"/>
          </p:cNvSpPr>
          <p:nvPr>
            <p:ph type="dt" sz="half" idx="10"/>
          </p:nvPr>
        </p:nvSpPr>
        <p:spPr/>
        <p:txBody>
          <a:bodyPr/>
          <a:lstStyle/>
          <a:p>
            <a:fld id="{3B5690E6-B387-324C-90CA-71C63B6FC592}" type="datetimeFigureOut">
              <a:rPr lang="en-US" smtClean="0"/>
              <a:t>8/21/24</a:t>
            </a:fld>
            <a:endParaRPr lang="en-US"/>
          </a:p>
        </p:txBody>
      </p:sp>
      <p:sp>
        <p:nvSpPr>
          <p:cNvPr id="6" name="Footer Placeholder 5">
            <a:extLst>
              <a:ext uri="{FF2B5EF4-FFF2-40B4-BE49-F238E27FC236}">
                <a16:creationId xmlns:a16="http://schemas.microsoft.com/office/drawing/2014/main" id="{1BF3E4E5-9438-A8D3-E24B-81D52D0E14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9D0D51-66DB-4693-8E3C-490D2191A2EB}"/>
              </a:ext>
            </a:extLst>
          </p:cNvPr>
          <p:cNvSpPr>
            <a:spLocks noGrp="1"/>
          </p:cNvSpPr>
          <p:nvPr>
            <p:ph type="sldNum" sz="quarter" idx="12"/>
          </p:nvPr>
        </p:nvSpPr>
        <p:spPr/>
        <p:txBody>
          <a:bodyPr/>
          <a:lstStyle/>
          <a:p>
            <a:fld id="{C566D273-75E9-434A-A894-470D4A8C28ED}" type="slidenum">
              <a:rPr lang="en-US" smtClean="0"/>
              <a:t>‹#›</a:t>
            </a:fld>
            <a:endParaRPr lang="en-US"/>
          </a:p>
        </p:txBody>
      </p:sp>
    </p:spTree>
    <p:extLst>
      <p:ext uri="{BB962C8B-B14F-4D97-AF65-F5344CB8AC3E}">
        <p14:creationId xmlns:p14="http://schemas.microsoft.com/office/powerpoint/2010/main" val="1527326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97DEA-BE9B-4843-D856-DCFC29EF57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0BE23E-2A1F-8CA3-C2B8-24E1842D99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46B84F-0F1B-C256-AF3A-D40ECDC02F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BF227D-DBB9-CD01-0A2F-DBABB14F7302}"/>
              </a:ext>
            </a:extLst>
          </p:cNvPr>
          <p:cNvSpPr>
            <a:spLocks noGrp="1"/>
          </p:cNvSpPr>
          <p:nvPr>
            <p:ph type="dt" sz="half" idx="10"/>
          </p:nvPr>
        </p:nvSpPr>
        <p:spPr/>
        <p:txBody>
          <a:bodyPr/>
          <a:lstStyle/>
          <a:p>
            <a:fld id="{3B5690E6-B387-324C-90CA-71C63B6FC592}" type="datetimeFigureOut">
              <a:rPr lang="en-US" smtClean="0"/>
              <a:t>8/21/24</a:t>
            </a:fld>
            <a:endParaRPr lang="en-US"/>
          </a:p>
        </p:txBody>
      </p:sp>
      <p:sp>
        <p:nvSpPr>
          <p:cNvPr id="6" name="Footer Placeholder 5">
            <a:extLst>
              <a:ext uri="{FF2B5EF4-FFF2-40B4-BE49-F238E27FC236}">
                <a16:creationId xmlns:a16="http://schemas.microsoft.com/office/drawing/2014/main" id="{DB46EDAB-0FFD-2592-E882-8A50951AEE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F1FFD7-BAF6-32D5-3D3C-0200B83A2D54}"/>
              </a:ext>
            </a:extLst>
          </p:cNvPr>
          <p:cNvSpPr>
            <a:spLocks noGrp="1"/>
          </p:cNvSpPr>
          <p:nvPr>
            <p:ph type="sldNum" sz="quarter" idx="12"/>
          </p:nvPr>
        </p:nvSpPr>
        <p:spPr/>
        <p:txBody>
          <a:bodyPr/>
          <a:lstStyle/>
          <a:p>
            <a:fld id="{C566D273-75E9-434A-A894-470D4A8C28ED}" type="slidenum">
              <a:rPr lang="en-US" smtClean="0"/>
              <a:t>‹#›</a:t>
            </a:fld>
            <a:endParaRPr lang="en-US"/>
          </a:p>
        </p:txBody>
      </p:sp>
    </p:spTree>
    <p:extLst>
      <p:ext uri="{BB962C8B-B14F-4D97-AF65-F5344CB8AC3E}">
        <p14:creationId xmlns:p14="http://schemas.microsoft.com/office/powerpoint/2010/main" val="987209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0BE4BF-CE9F-4C69-2296-CA80899FF8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07E71B-F59C-BD86-4AF2-A794571BE8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6B51EA-7686-8B9E-8A95-A0622D4A08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690E6-B387-324C-90CA-71C63B6FC592}" type="datetimeFigureOut">
              <a:rPr lang="en-US" smtClean="0"/>
              <a:t>8/21/24</a:t>
            </a:fld>
            <a:endParaRPr lang="en-US"/>
          </a:p>
        </p:txBody>
      </p:sp>
      <p:sp>
        <p:nvSpPr>
          <p:cNvPr id="5" name="Footer Placeholder 4">
            <a:extLst>
              <a:ext uri="{FF2B5EF4-FFF2-40B4-BE49-F238E27FC236}">
                <a16:creationId xmlns:a16="http://schemas.microsoft.com/office/drawing/2014/main" id="{F941D887-96D6-4811-2423-DDB8CDFAC7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721086-3888-2D3F-32CE-A65C3EE810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66D273-75E9-434A-A894-470D4A8C28ED}" type="slidenum">
              <a:rPr lang="en-US" smtClean="0"/>
              <a:t>‹#›</a:t>
            </a:fld>
            <a:endParaRPr lang="en-US"/>
          </a:p>
        </p:txBody>
      </p:sp>
    </p:spTree>
    <p:extLst>
      <p:ext uri="{BB962C8B-B14F-4D97-AF65-F5344CB8AC3E}">
        <p14:creationId xmlns:p14="http://schemas.microsoft.com/office/powerpoint/2010/main" val="2867319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svg"/><Relationship Id="rId12"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7.png"/><Relationship Id="rId7" Type="http://schemas.openxmlformats.org/officeDocument/2006/relationships/hyperlink" Target="https://www.youtube.com/watch?v=-1InAHcvFNk&amp;feature=youtu.be"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8.png"/><Relationship Id="rId4" Type="http://schemas.openxmlformats.org/officeDocument/2006/relationships/hyperlink" Target="https://youtu.be/-1InAHcvFNk"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emf"/><Relationship Id="rId7"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0.emf"/><Relationship Id="rId4" Type="http://schemas.openxmlformats.org/officeDocument/2006/relationships/image" Target="../media/image49.emf"/></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A4YfsY0TBK8"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1.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hyperlink" Target="https://www.youtube.com/watch?v=4wtmGzESDjU&amp;t=3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0.emf"/></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emf"/><Relationship Id="rId7"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youtu.be/8IQ2j5GMn2A" TargetMode="Externa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19C93F-6C00-98A8-CA41-0F57389F68D3}"/>
              </a:ext>
            </a:extLst>
          </p:cNvPr>
          <p:cNvSpPr/>
          <p:nvPr/>
        </p:nvSpPr>
        <p:spPr>
          <a:xfrm>
            <a:off x="-86497" y="-185530"/>
            <a:ext cx="12406183" cy="7043530"/>
          </a:xfrm>
          <a:prstGeom prst="rect">
            <a:avLst/>
          </a:prstGeom>
          <a:solidFill>
            <a:srgbClr val="2DB03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4">
            <a:extLst>
              <a:ext uri="{FF2B5EF4-FFF2-40B4-BE49-F238E27FC236}">
                <a16:creationId xmlns:a16="http://schemas.microsoft.com/office/drawing/2014/main" id="{D6ED8EFE-37BA-C50F-3734-8D6B2E3D2949}"/>
              </a:ext>
            </a:extLst>
          </p:cNvPr>
          <p:cNvSpPr txBox="1">
            <a:spLocks/>
          </p:cNvSpPr>
          <p:nvPr/>
        </p:nvSpPr>
        <p:spPr>
          <a:xfrm>
            <a:off x="567618" y="5072411"/>
            <a:ext cx="3260532" cy="469534"/>
          </a:xfrm>
          <a:prstGeom prst="rect">
            <a:avLst/>
          </a:prstGeom>
        </p:spPr>
        <p:txBody>
          <a:bodyPr anchor="t">
            <a:noAutofit/>
          </a:bodyPr>
          <a:lstStyle>
            <a:lvl1pPr algn="l" defTabSz="1219170" rtl="0" eaLnBrk="1" latinLnBrk="0" hangingPunct="1">
              <a:lnSpc>
                <a:spcPct val="80000"/>
              </a:lnSpc>
              <a:spcBef>
                <a:spcPct val="0"/>
              </a:spcBef>
              <a:buNone/>
              <a:defRPr sz="6600" kern="1200" baseline="0">
                <a:solidFill>
                  <a:schemeClr val="bg1"/>
                </a:solidFill>
                <a:latin typeface="Gotham Light" pitchFamily="50" charset="0"/>
                <a:ea typeface="+mj-ea"/>
                <a:cs typeface="+mj-cs"/>
              </a:defRPr>
            </a:lvl1pPr>
          </a:lstStyle>
          <a:p>
            <a:pPr>
              <a:lnSpc>
                <a:spcPct val="100000"/>
              </a:lnSpc>
            </a:pPr>
            <a:r>
              <a:rPr lang="en-US" sz="1600" i="1">
                <a:latin typeface="Calibri" panose="020F0502020204030204" pitchFamily="34" charset="0"/>
                <a:cs typeface="Calibri" panose="020F0502020204030204" pitchFamily="34" charset="0"/>
              </a:rPr>
              <a:t>Month XX, 2024</a:t>
            </a:r>
          </a:p>
        </p:txBody>
      </p:sp>
      <p:sp>
        <p:nvSpPr>
          <p:cNvPr id="7" name="Title 14">
            <a:extLst>
              <a:ext uri="{FF2B5EF4-FFF2-40B4-BE49-F238E27FC236}">
                <a16:creationId xmlns:a16="http://schemas.microsoft.com/office/drawing/2014/main" id="{FAF08221-E570-36D2-BDCA-7BD0084BE243}"/>
              </a:ext>
            </a:extLst>
          </p:cNvPr>
          <p:cNvSpPr txBox="1">
            <a:spLocks/>
          </p:cNvSpPr>
          <p:nvPr/>
        </p:nvSpPr>
        <p:spPr>
          <a:xfrm>
            <a:off x="567618" y="4222889"/>
            <a:ext cx="8483391" cy="751499"/>
          </a:xfrm>
          <a:prstGeom prst="rect">
            <a:avLst/>
          </a:prstGeom>
        </p:spPr>
        <p:txBody>
          <a:bodyPr anchor="ctr">
            <a:noAutofit/>
          </a:bodyPr>
          <a:lstStyle>
            <a:lvl1pPr algn="l" defTabSz="1219170" rtl="0" eaLnBrk="1" latinLnBrk="0" hangingPunct="1">
              <a:lnSpc>
                <a:spcPct val="80000"/>
              </a:lnSpc>
              <a:spcBef>
                <a:spcPct val="0"/>
              </a:spcBef>
              <a:buNone/>
              <a:defRPr sz="6600" kern="1200" baseline="0">
                <a:solidFill>
                  <a:schemeClr val="bg1"/>
                </a:solidFill>
                <a:latin typeface="Gotham Light" pitchFamily="50" charset="0"/>
                <a:ea typeface="+mj-ea"/>
                <a:cs typeface="+mj-cs"/>
              </a:defRPr>
            </a:lvl1pPr>
          </a:lstStyle>
          <a:p>
            <a:pPr>
              <a:lnSpc>
                <a:spcPct val="120000"/>
              </a:lnSpc>
              <a:spcBef>
                <a:spcPts val="600"/>
              </a:spcBef>
            </a:pPr>
            <a:r>
              <a:rPr lang="en-US" sz="2800">
                <a:effectLst/>
                <a:latin typeface="Calibri" panose="020F0502020204030204" pitchFamily="34" charset="0"/>
                <a:cs typeface="Calibri" panose="020F0502020204030204" pitchFamily="34" charset="0"/>
              </a:rPr>
              <a:t>Delta Dental of Colorado + TBD</a:t>
            </a:r>
            <a:endParaRPr lang="en-US" sz="280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5D34828B-3134-203A-3A80-F86D87B48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6678" y="501116"/>
            <a:ext cx="3624088" cy="405957"/>
          </a:xfrm>
          <a:prstGeom prst="rect">
            <a:avLst/>
          </a:prstGeom>
        </p:spPr>
      </p:pic>
      <p:sp>
        <p:nvSpPr>
          <p:cNvPr id="10" name="Title 3">
            <a:extLst>
              <a:ext uri="{FF2B5EF4-FFF2-40B4-BE49-F238E27FC236}">
                <a16:creationId xmlns:a16="http://schemas.microsoft.com/office/drawing/2014/main" id="{A9833166-17B6-515A-067D-1B235BD7C6F7}"/>
              </a:ext>
            </a:extLst>
          </p:cNvPr>
          <p:cNvSpPr txBox="1">
            <a:spLocks/>
          </p:cNvSpPr>
          <p:nvPr/>
        </p:nvSpPr>
        <p:spPr>
          <a:xfrm>
            <a:off x="556678" y="2424394"/>
            <a:ext cx="5154574" cy="1586366"/>
          </a:xfrm>
          <a:prstGeom prst="rect">
            <a:avLst/>
          </a:prstGeom>
        </p:spPr>
        <p:txBody>
          <a:bodyPr lIns="91440" tIns="45720" rIns="91440" bIns="45720" anchor="t">
            <a:noAutofit/>
          </a:bodyPr>
          <a:lstStyle>
            <a:lvl1pPr algn="l" defTabSz="1219170" rtl="0" eaLnBrk="1" latinLnBrk="0" hangingPunct="1">
              <a:lnSpc>
                <a:spcPct val="80000"/>
              </a:lnSpc>
              <a:spcBef>
                <a:spcPct val="0"/>
              </a:spcBef>
              <a:buNone/>
              <a:defRPr sz="6600" kern="1200" baseline="0">
                <a:solidFill>
                  <a:schemeClr val="bg1"/>
                </a:solidFill>
                <a:latin typeface="Gotham Light" pitchFamily="50" charset="0"/>
                <a:ea typeface="+mj-ea"/>
                <a:cs typeface="+mj-cs"/>
              </a:defRPr>
            </a:lvl1pPr>
          </a:lstStyle>
          <a:p>
            <a:pPr>
              <a:lnSpc>
                <a:spcPct val="100000"/>
              </a:lnSpc>
            </a:pPr>
            <a:r>
              <a:rPr lang="en-US" sz="5400" b="1">
                <a:latin typeface="+mj-lt"/>
                <a:cs typeface="Calibri"/>
              </a:rPr>
              <a:t>The benefits </a:t>
            </a:r>
          </a:p>
          <a:p>
            <a:pPr>
              <a:lnSpc>
                <a:spcPct val="100000"/>
              </a:lnSpc>
            </a:pPr>
            <a:r>
              <a:rPr lang="en-US" sz="5400" b="1">
                <a:latin typeface="+mj-lt"/>
                <a:cs typeface="Calibri" panose="020F0502020204030204" pitchFamily="34" charset="0"/>
              </a:rPr>
              <a:t>of more  </a:t>
            </a:r>
          </a:p>
        </p:txBody>
      </p:sp>
    </p:spTree>
    <p:extLst>
      <p:ext uri="{BB962C8B-B14F-4D97-AF65-F5344CB8AC3E}">
        <p14:creationId xmlns:p14="http://schemas.microsoft.com/office/powerpoint/2010/main" val="414658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Shape&#10;&#10;Description automatically generated">
            <a:extLst>
              <a:ext uri="{FF2B5EF4-FFF2-40B4-BE49-F238E27FC236}">
                <a16:creationId xmlns:a16="http://schemas.microsoft.com/office/drawing/2014/main" id="{BAC0C966-4DED-5F87-F7A5-4ECF1A74D2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006" y="0"/>
            <a:ext cx="12365983" cy="6859804"/>
          </a:xfrm>
          <a:prstGeom prst="rect">
            <a:avLst/>
          </a:prstGeom>
        </p:spPr>
      </p:pic>
      <p:sp>
        <p:nvSpPr>
          <p:cNvPr id="9" name="Rounded Rectangle 8">
            <a:extLst>
              <a:ext uri="{FF2B5EF4-FFF2-40B4-BE49-F238E27FC236}">
                <a16:creationId xmlns:a16="http://schemas.microsoft.com/office/drawing/2014/main" id="{B9EA5E4E-3D11-382D-ED4D-9D708C7823D8}"/>
              </a:ext>
            </a:extLst>
          </p:cNvPr>
          <p:cNvSpPr/>
          <p:nvPr/>
        </p:nvSpPr>
        <p:spPr>
          <a:xfrm>
            <a:off x="952501" y="3286356"/>
            <a:ext cx="2443842" cy="2309912"/>
          </a:xfrm>
          <a:prstGeom prst="roundRect">
            <a:avLst>
              <a:gd name="adj" fmla="val 7998"/>
            </a:avLst>
          </a:prstGeom>
          <a:solidFill>
            <a:schemeClr val="bg1"/>
          </a:solidFill>
          <a:ln>
            <a:solidFill>
              <a:srgbClr val="E159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D63F326A-40D9-6BED-0AC9-02416C56F0D1}"/>
              </a:ext>
            </a:extLst>
          </p:cNvPr>
          <p:cNvSpPr/>
          <p:nvPr/>
        </p:nvSpPr>
        <p:spPr>
          <a:xfrm>
            <a:off x="3554186" y="3286356"/>
            <a:ext cx="2443842" cy="2309912"/>
          </a:xfrm>
          <a:prstGeom prst="roundRect">
            <a:avLst>
              <a:gd name="adj" fmla="val 7998"/>
            </a:avLst>
          </a:prstGeom>
          <a:solidFill>
            <a:schemeClr val="bg1"/>
          </a:solidFill>
          <a:ln>
            <a:solidFill>
              <a:srgbClr val="E159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B5F36E05-EFD2-44C3-6A26-ECAB26B769B4}"/>
              </a:ext>
            </a:extLst>
          </p:cNvPr>
          <p:cNvSpPr/>
          <p:nvPr/>
        </p:nvSpPr>
        <p:spPr>
          <a:xfrm>
            <a:off x="6155871" y="3286356"/>
            <a:ext cx="2443842" cy="2309912"/>
          </a:xfrm>
          <a:prstGeom prst="roundRect">
            <a:avLst>
              <a:gd name="adj" fmla="val 7998"/>
            </a:avLst>
          </a:prstGeom>
          <a:solidFill>
            <a:schemeClr val="bg1"/>
          </a:solidFill>
          <a:ln>
            <a:solidFill>
              <a:srgbClr val="E159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8FC01232-2A35-1FE6-7534-79ABFB179E0E}"/>
              </a:ext>
            </a:extLst>
          </p:cNvPr>
          <p:cNvSpPr/>
          <p:nvPr/>
        </p:nvSpPr>
        <p:spPr>
          <a:xfrm>
            <a:off x="8757557" y="3286356"/>
            <a:ext cx="2443842" cy="2309912"/>
          </a:xfrm>
          <a:prstGeom prst="roundRect">
            <a:avLst>
              <a:gd name="adj" fmla="val 7998"/>
            </a:avLst>
          </a:prstGeom>
          <a:solidFill>
            <a:schemeClr val="bg1"/>
          </a:solidFill>
          <a:ln>
            <a:solidFill>
              <a:srgbClr val="E159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9F9B7C4-5E03-88D9-B5D7-D8AC2E33F855}"/>
              </a:ext>
            </a:extLst>
          </p:cNvPr>
          <p:cNvSpPr txBox="1"/>
          <p:nvPr/>
        </p:nvSpPr>
        <p:spPr>
          <a:xfrm>
            <a:off x="952501" y="4074592"/>
            <a:ext cx="2443842" cy="1521675"/>
          </a:xfrm>
          <a:prstGeom prst="rect">
            <a:avLst/>
          </a:prstGeom>
          <a:noFill/>
        </p:spPr>
        <p:txBody>
          <a:bodyPr wrap="square" anchor="ctr">
            <a:noAutofit/>
          </a:bodyPr>
          <a:lstStyle/>
          <a:p>
            <a:pPr marR="0" lvl="0" algn="ctr">
              <a:spcBef>
                <a:spcPts val="1200"/>
              </a:spcBef>
              <a:spcAft>
                <a:spcPts val="0"/>
              </a:spcAft>
            </a:pPr>
            <a:r>
              <a:rPr lang="en-US" sz="2000">
                <a:solidFill>
                  <a:srgbClr val="E1592A"/>
                </a:solidFill>
                <a:latin typeface="+mj-lt"/>
                <a:cs typeface="Gotham Book" pitchFamily="2" charset="0"/>
              </a:rPr>
              <a:t>Industry-leading vision benefits</a:t>
            </a:r>
          </a:p>
        </p:txBody>
      </p:sp>
      <p:sp>
        <p:nvSpPr>
          <p:cNvPr id="14" name="TextBox 13">
            <a:extLst>
              <a:ext uri="{FF2B5EF4-FFF2-40B4-BE49-F238E27FC236}">
                <a16:creationId xmlns:a16="http://schemas.microsoft.com/office/drawing/2014/main" id="{5A818E8B-6F97-EFBC-B1CE-CA10C39FE919}"/>
              </a:ext>
            </a:extLst>
          </p:cNvPr>
          <p:cNvSpPr txBox="1"/>
          <p:nvPr/>
        </p:nvSpPr>
        <p:spPr>
          <a:xfrm>
            <a:off x="3548743" y="4074593"/>
            <a:ext cx="2443842" cy="1521676"/>
          </a:xfrm>
          <a:prstGeom prst="rect">
            <a:avLst/>
          </a:prstGeom>
          <a:noFill/>
        </p:spPr>
        <p:txBody>
          <a:bodyPr wrap="square" anchor="ctr">
            <a:noAutofit/>
          </a:bodyPr>
          <a:lstStyle/>
          <a:p>
            <a:pPr algn="ctr">
              <a:spcBef>
                <a:spcPts val="1200"/>
              </a:spcBef>
            </a:pPr>
            <a:r>
              <a:rPr lang="en-US" sz="2000">
                <a:solidFill>
                  <a:srgbClr val="E1592A"/>
                </a:solidFill>
                <a:latin typeface="+mj-lt"/>
                <a:cs typeface="Gotham Book" pitchFamily="2" charset="0"/>
              </a:rPr>
              <a:t>Extensive provider network</a:t>
            </a:r>
          </a:p>
        </p:txBody>
      </p:sp>
      <p:sp>
        <p:nvSpPr>
          <p:cNvPr id="15" name="TextBox 14">
            <a:extLst>
              <a:ext uri="{FF2B5EF4-FFF2-40B4-BE49-F238E27FC236}">
                <a16:creationId xmlns:a16="http://schemas.microsoft.com/office/drawing/2014/main" id="{F01326EC-3C48-C0CB-B69E-FBCEA3339A44}"/>
              </a:ext>
            </a:extLst>
          </p:cNvPr>
          <p:cNvSpPr txBox="1"/>
          <p:nvPr/>
        </p:nvSpPr>
        <p:spPr>
          <a:xfrm>
            <a:off x="6144986" y="4108085"/>
            <a:ext cx="2443842" cy="1504021"/>
          </a:xfrm>
          <a:prstGeom prst="rect">
            <a:avLst/>
          </a:prstGeom>
          <a:noFill/>
        </p:spPr>
        <p:txBody>
          <a:bodyPr wrap="square" anchor="ctr">
            <a:noAutofit/>
          </a:bodyPr>
          <a:lstStyle/>
          <a:p>
            <a:pPr marR="0" lvl="0" algn="ctr">
              <a:spcBef>
                <a:spcPts val="1200"/>
              </a:spcBef>
              <a:spcAft>
                <a:spcPts val="0"/>
              </a:spcAft>
            </a:pPr>
            <a:r>
              <a:rPr lang="en-US" sz="2000">
                <a:solidFill>
                  <a:srgbClr val="E1592A"/>
                </a:solidFill>
                <a:latin typeface="+mj-lt"/>
                <a:cs typeface="Gotham Book" pitchFamily="2" charset="0"/>
              </a:rPr>
              <a:t>Focus on routine preventive care </a:t>
            </a:r>
          </a:p>
        </p:txBody>
      </p:sp>
      <p:sp>
        <p:nvSpPr>
          <p:cNvPr id="16" name="TextBox 15">
            <a:extLst>
              <a:ext uri="{FF2B5EF4-FFF2-40B4-BE49-F238E27FC236}">
                <a16:creationId xmlns:a16="http://schemas.microsoft.com/office/drawing/2014/main" id="{3CE11FE5-7F31-9749-DF6B-48DE38F8BE52}"/>
              </a:ext>
            </a:extLst>
          </p:cNvPr>
          <p:cNvSpPr txBox="1"/>
          <p:nvPr/>
        </p:nvSpPr>
        <p:spPr>
          <a:xfrm>
            <a:off x="8773886" y="4092245"/>
            <a:ext cx="2427513" cy="1504021"/>
          </a:xfrm>
          <a:prstGeom prst="rect">
            <a:avLst/>
          </a:prstGeom>
          <a:noFill/>
        </p:spPr>
        <p:txBody>
          <a:bodyPr wrap="square" anchor="ctr">
            <a:noAutofit/>
          </a:bodyPr>
          <a:lstStyle/>
          <a:p>
            <a:pPr algn="ctr">
              <a:spcBef>
                <a:spcPts val="1200"/>
              </a:spcBef>
            </a:pPr>
            <a:r>
              <a:rPr lang="en-US" sz="2000">
                <a:solidFill>
                  <a:srgbClr val="E1592A"/>
                </a:solidFill>
                <a:latin typeface="+mj-lt"/>
                <a:cs typeface="Gotham Book" pitchFamily="2" charset="0"/>
              </a:rPr>
              <a:t>Helpful member support </a:t>
            </a:r>
          </a:p>
        </p:txBody>
      </p:sp>
      <p:sp>
        <p:nvSpPr>
          <p:cNvPr id="17" name="Oval 16">
            <a:extLst>
              <a:ext uri="{FF2B5EF4-FFF2-40B4-BE49-F238E27FC236}">
                <a16:creationId xmlns:a16="http://schemas.microsoft.com/office/drawing/2014/main" id="{32DE21AF-6314-7BEB-AFA9-B83F2D5F6AA3}"/>
              </a:ext>
            </a:extLst>
          </p:cNvPr>
          <p:cNvSpPr/>
          <p:nvPr/>
        </p:nvSpPr>
        <p:spPr>
          <a:xfrm>
            <a:off x="4111395" y="2697853"/>
            <a:ext cx="1376741" cy="1376741"/>
          </a:xfrm>
          <a:prstGeom prst="ellipse">
            <a:avLst/>
          </a:prstGeom>
          <a:solidFill>
            <a:schemeClr val="bg1"/>
          </a:solidFill>
          <a:ln>
            <a:solidFill>
              <a:srgbClr val="E159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90C2DAFE-9B3F-2774-230E-A4B0D85029B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352583" y="2935716"/>
            <a:ext cx="889000" cy="876300"/>
          </a:xfrm>
          <a:prstGeom prst="rect">
            <a:avLst/>
          </a:prstGeom>
        </p:spPr>
      </p:pic>
      <p:sp>
        <p:nvSpPr>
          <p:cNvPr id="19" name="Oval 18">
            <a:extLst>
              <a:ext uri="{FF2B5EF4-FFF2-40B4-BE49-F238E27FC236}">
                <a16:creationId xmlns:a16="http://schemas.microsoft.com/office/drawing/2014/main" id="{6208D51B-E864-3ADD-7948-A4F1748427E0}"/>
              </a:ext>
            </a:extLst>
          </p:cNvPr>
          <p:cNvSpPr/>
          <p:nvPr/>
        </p:nvSpPr>
        <p:spPr>
          <a:xfrm>
            <a:off x="6680975" y="2697853"/>
            <a:ext cx="1376741" cy="1376741"/>
          </a:xfrm>
          <a:prstGeom prst="ellipse">
            <a:avLst/>
          </a:prstGeom>
          <a:solidFill>
            <a:schemeClr val="bg1"/>
          </a:solidFill>
          <a:ln>
            <a:solidFill>
              <a:srgbClr val="E159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04F824A-2768-C146-E174-A61457999B7F}"/>
              </a:ext>
            </a:extLst>
          </p:cNvPr>
          <p:cNvSpPr/>
          <p:nvPr/>
        </p:nvSpPr>
        <p:spPr>
          <a:xfrm>
            <a:off x="9299271" y="2697853"/>
            <a:ext cx="1376741" cy="1376741"/>
          </a:xfrm>
          <a:prstGeom prst="ellipse">
            <a:avLst/>
          </a:prstGeom>
          <a:solidFill>
            <a:schemeClr val="bg1"/>
          </a:solidFill>
          <a:ln>
            <a:solidFill>
              <a:srgbClr val="E159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6391CAC-C738-5375-F410-C57B7D9BFDED}"/>
              </a:ext>
            </a:extLst>
          </p:cNvPr>
          <p:cNvSpPr/>
          <p:nvPr/>
        </p:nvSpPr>
        <p:spPr>
          <a:xfrm>
            <a:off x="1541815" y="2697853"/>
            <a:ext cx="1376741" cy="1376741"/>
          </a:xfrm>
          <a:prstGeom prst="ellipse">
            <a:avLst/>
          </a:prstGeom>
          <a:solidFill>
            <a:schemeClr val="bg1"/>
          </a:solidFill>
          <a:ln>
            <a:solidFill>
              <a:srgbClr val="E159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a:extLst>
              <a:ext uri="{FF2B5EF4-FFF2-40B4-BE49-F238E27FC236}">
                <a16:creationId xmlns:a16="http://schemas.microsoft.com/office/drawing/2014/main" id="{D63B97D9-FAC0-BED8-EE68-F6D3B645EA7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541815" y="2818283"/>
            <a:ext cx="1399154" cy="1122577"/>
          </a:xfrm>
          <a:prstGeom prst="rect">
            <a:avLst/>
          </a:prstGeom>
        </p:spPr>
      </p:pic>
      <p:pic>
        <p:nvPicPr>
          <p:cNvPr id="26" name="Graphic 25">
            <a:extLst>
              <a:ext uri="{FF2B5EF4-FFF2-40B4-BE49-F238E27FC236}">
                <a16:creationId xmlns:a16="http://schemas.microsoft.com/office/drawing/2014/main" id="{A2B6806F-EE7F-13B5-E609-88FD836A00DE}"/>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680975" y="2815290"/>
            <a:ext cx="1367301" cy="1097021"/>
          </a:xfrm>
          <a:prstGeom prst="rect">
            <a:avLst/>
          </a:prstGeom>
        </p:spPr>
      </p:pic>
      <p:pic>
        <p:nvPicPr>
          <p:cNvPr id="28" name="Graphic 27">
            <a:extLst>
              <a:ext uri="{FF2B5EF4-FFF2-40B4-BE49-F238E27FC236}">
                <a16:creationId xmlns:a16="http://schemas.microsoft.com/office/drawing/2014/main" id="{A49F9B02-F1A9-9394-1950-4BB6F8483D06}"/>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347505" y="2831794"/>
            <a:ext cx="1283433" cy="1029731"/>
          </a:xfrm>
          <a:prstGeom prst="rect">
            <a:avLst/>
          </a:prstGeom>
        </p:spPr>
      </p:pic>
      <p:sp>
        <p:nvSpPr>
          <p:cNvPr id="2" name="TextBox 1">
            <a:extLst>
              <a:ext uri="{FF2B5EF4-FFF2-40B4-BE49-F238E27FC236}">
                <a16:creationId xmlns:a16="http://schemas.microsoft.com/office/drawing/2014/main" id="{60E29B95-28EC-04B8-63BF-4295F4241F5C}"/>
              </a:ext>
            </a:extLst>
          </p:cNvPr>
          <p:cNvSpPr txBox="1"/>
          <p:nvPr/>
        </p:nvSpPr>
        <p:spPr>
          <a:xfrm>
            <a:off x="10242550" y="406400"/>
            <a:ext cx="0" cy="0"/>
          </a:xfrm>
          <a:prstGeom prst="rect">
            <a:avLst/>
          </a:prstGeom>
          <a:noFill/>
        </p:spPr>
        <p:txBody>
          <a:bodyPr wrap="none" rtlCol="0">
            <a:noAutofit/>
          </a:bodyPr>
          <a:lstStyle/>
          <a:p>
            <a:pPr algn="l"/>
            <a:endParaRPr lang="en-US" sz="1400">
              <a:solidFill>
                <a:srgbClr val="3CAD2B"/>
              </a:solidFill>
              <a:effectLst/>
              <a:latin typeface="Gotham Bold"/>
            </a:endParaRPr>
          </a:p>
        </p:txBody>
      </p:sp>
      <p:pic>
        <p:nvPicPr>
          <p:cNvPr id="20" name="Picture 19" descr="A green rectangle with white text&#10;&#10;Description automatically generated">
            <a:extLst>
              <a:ext uri="{FF2B5EF4-FFF2-40B4-BE49-F238E27FC236}">
                <a16:creationId xmlns:a16="http://schemas.microsoft.com/office/drawing/2014/main" id="{C3C807C6-D90C-34DF-8841-ED58416EEAB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944581" y="6121784"/>
            <a:ext cx="2504532" cy="989834"/>
          </a:xfrm>
          <a:prstGeom prst="rect">
            <a:avLst/>
          </a:prstGeom>
        </p:spPr>
      </p:pic>
      <p:sp>
        <p:nvSpPr>
          <p:cNvPr id="7" name="Title 2">
            <a:extLst>
              <a:ext uri="{FF2B5EF4-FFF2-40B4-BE49-F238E27FC236}">
                <a16:creationId xmlns:a16="http://schemas.microsoft.com/office/drawing/2014/main" id="{572B5128-A1F1-AF94-A8D0-7A9C0FF0EA09}"/>
              </a:ext>
            </a:extLst>
          </p:cNvPr>
          <p:cNvSpPr txBox="1">
            <a:spLocks/>
          </p:cNvSpPr>
          <p:nvPr/>
        </p:nvSpPr>
        <p:spPr>
          <a:xfrm>
            <a:off x="297298" y="257843"/>
            <a:ext cx="10348290" cy="776485"/>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err="1">
                <a:solidFill>
                  <a:schemeClr val="bg1"/>
                </a:solidFill>
                <a:ea typeface="Calibri Light"/>
                <a:cs typeface="Calibri"/>
              </a:rPr>
              <a:t>DeltaVision</a:t>
            </a:r>
            <a:r>
              <a:rPr lang="en-US" sz="3600">
                <a:solidFill>
                  <a:schemeClr val="bg1"/>
                </a:solidFill>
                <a:cs typeface="Calibri Light"/>
              </a:rPr>
              <a:t>®</a:t>
            </a:r>
            <a:r>
              <a:rPr lang="en-US" sz="3600" b="1">
                <a:solidFill>
                  <a:schemeClr val="bg1"/>
                </a:solidFill>
                <a:ea typeface="Calibri Light"/>
                <a:cs typeface="Calibri"/>
              </a:rPr>
              <a:t> overview</a:t>
            </a:r>
          </a:p>
        </p:txBody>
      </p:sp>
    </p:spTree>
    <p:extLst>
      <p:ext uri="{BB962C8B-B14F-4D97-AF65-F5344CB8AC3E}">
        <p14:creationId xmlns:p14="http://schemas.microsoft.com/office/powerpoint/2010/main" val="4039285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Dlogo_white_corporatesignatureonly.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1" y="6369030"/>
            <a:ext cx="1971965" cy="488970"/>
          </a:xfrm>
          <a:prstGeom prst="rect">
            <a:avLst/>
          </a:prstGeom>
        </p:spPr>
      </p:pic>
      <p:sp>
        <p:nvSpPr>
          <p:cNvPr id="11" name="TextBox 10"/>
          <p:cNvSpPr txBox="1"/>
          <p:nvPr/>
        </p:nvSpPr>
        <p:spPr>
          <a:xfrm>
            <a:off x="853109" y="1662489"/>
            <a:ext cx="9593217" cy="646331"/>
          </a:xfrm>
          <a:prstGeom prst="rect">
            <a:avLst/>
          </a:prstGeom>
          <a:noFill/>
        </p:spPr>
        <p:txBody>
          <a:bodyPr wrap="square" rtlCol="0">
            <a:spAutoFit/>
          </a:bodyPr>
          <a:lstStyle/>
          <a:p>
            <a:r>
              <a:rPr lang="en-US">
                <a:latin typeface="+mj-lt"/>
                <a:cs typeface="Calibri" panose="020F0502020204030204" pitchFamily="34" charset="0"/>
              </a:rPr>
              <a:t>Delta Dental of Colorado and VSP Vision Care are partnering to bring best-in-class vision benefits to complement our dental benefits. That means flexible, quality benefits you can sink your teeth into. </a:t>
            </a:r>
          </a:p>
        </p:txBody>
      </p:sp>
      <p:pic>
        <p:nvPicPr>
          <p:cNvPr id="19" name="Picture 18" descr="DDlogo_white_corporatesignatureonly.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85647" y="6348873"/>
            <a:ext cx="1971965" cy="488970"/>
          </a:xfrm>
          <a:prstGeom prst="rect">
            <a:avLst/>
          </a:prstGeom>
        </p:spPr>
      </p:pic>
      <p:pic>
        <p:nvPicPr>
          <p:cNvPr id="7" name="Picture 6" descr="A green rectangle with white text&#10;&#10;Description automatically generated">
            <a:extLst>
              <a:ext uri="{FF2B5EF4-FFF2-40B4-BE49-F238E27FC236}">
                <a16:creationId xmlns:a16="http://schemas.microsoft.com/office/drawing/2014/main" id="{F99FED59-76B8-A966-ECEE-E07C3A0160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49135" y="6126561"/>
            <a:ext cx="2504532" cy="989834"/>
          </a:xfrm>
          <a:prstGeom prst="rect">
            <a:avLst/>
          </a:prstGeom>
        </p:spPr>
      </p:pic>
      <p:sp>
        <p:nvSpPr>
          <p:cNvPr id="15" name="TextBox 14">
            <a:extLst>
              <a:ext uri="{FF2B5EF4-FFF2-40B4-BE49-F238E27FC236}">
                <a16:creationId xmlns:a16="http://schemas.microsoft.com/office/drawing/2014/main" id="{68AC4AF8-772D-2AED-8A72-0D462FF62314}"/>
              </a:ext>
            </a:extLst>
          </p:cNvPr>
          <p:cNvSpPr txBox="1"/>
          <p:nvPr/>
        </p:nvSpPr>
        <p:spPr>
          <a:xfrm>
            <a:off x="2919729" y="3107568"/>
            <a:ext cx="5765917" cy="646331"/>
          </a:xfrm>
          <a:prstGeom prst="rect">
            <a:avLst/>
          </a:prstGeom>
          <a:noFill/>
        </p:spPr>
        <p:txBody>
          <a:bodyPr wrap="square" rtlCol="0">
            <a:spAutoFit/>
          </a:bodyPr>
          <a:lstStyle/>
          <a:p>
            <a:r>
              <a:rPr lang="en-US">
                <a:latin typeface="+mj-lt"/>
                <a:cs typeface="Calibri Light" panose="020F0302020204030204" pitchFamily="34" charset="0"/>
              </a:rPr>
              <a:t>Member savings and seamless service with best-in-class dental and vision benefits.  </a:t>
            </a:r>
          </a:p>
        </p:txBody>
      </p:sp>
      <p:pic>
        <p:nvPicPr>
          <p:cNvPr id="3" name="Picture 2" descr="A blue dollar sign in a circle&#10;&#10;Description automatically generated with low confidence">
            <a:extLst>
              <a:ext uri="{FF2B5EF4-FFF2-40B4-BE49-F238E27FC236}">
                <a16:creationId xmlns:a16="http://schemas.microsoft.com/office/drawing/2014/main" id="{99673D8D-F1C3-9091-D06C-9015F807E8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35854" y="2970329"/>
            <a:ext cx="1470737" cy="920809"/>
          </a:xfrm>
          <a:prstGeom prst="rect">
            <a:avLst/>
          </a:prstGeom>
        </p:spPr>
      </p:pic>
      <p:sp>
        <p:nvSpPr>
          <p:cNvPr id="16" name="TextBox 15">
            <a:extLst>
              <a:ext uri="{FF2B5EF4-FFF2-40B4-BE49-F238E27FC236}">
                <a16:creationId xmlns:a16="http://schemas.microsoft.com/office/drawing/2014/main" id="{96BA5CEB-DE0B-1298-4BB1-3D0B86977E3A}"/>
              </a:ext>
            </a:extLst>
          </p:cNvPr>
          <p:cNvSpPr txBox="1"/>
          <p:nvPr/>
        </p:nvSpPr>
        <p:spPr>
          <a:xfrm>
            <a:off x="2919729" y="4012592"/>
            <a:ext cx="5765917" cy="646331"/>
          </a:xfrm>
          <a:prstGeom prst="rect">
            <a:avLst/>
          </a:prstGeom>
          <a:noFill/>
        </p:spPr>
        <p:txBody>
          <a:bodyPr wrap="square" rtlCol="0">
            <a:spAutoFit/>
          </a:bodyPr>
          <a:lstStyle/>
          <a:p>
            <a:r>
              <a:rPr lang="en-US">
                <a:latin typeface="+mj-lt"/>
                <a:cs typeface="Calibri Light" panose="020F0302020204030204" pitchFamily="34" charset="0"/>
              </a:rPr>
              <a:t>Provider choices with access to the VSP network of </a:t>
            </a:r>
          </a:p>
          <a:p>
            <a:r>
              <a:rPr lang="en-US">
                <a:latin typeface="+mj-lt"/>
                <a:cs typeface="Calibri Light" panose="020F0302020204030204" pitchFamily="34" charset="0"/>
              </a:rPr>
              <a:t>more than 84,000 access points. </a:t>
            </a:r>
          </a:p>
        </p:txBody>
      </p:sp>
      <p:pic>
        <p:nvPicPr>
          <p:cNvPr id="6" name="Picture 5" descr="A picture containing font, screenshot, graphics, symbol&#10;&#10;Description automatically generated">
            <a:extLst>
              <a:ext uri="{FF2B5EF4-FFF2-40B4-BE49-F238E27FC236}">
                <a16:creationId xmlns:a16="http://schemas.microsoft.com/office/drawing/2014/main" id="{90068313-7EDB-719D-EB14-1BAB7BE6426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07178" y="3794790"/>
            <a:ext cx="1728089" cy="1081934"/>
          </a:xfrm>
          <a:prstGeom prst="rect">
            <a:avLst/>
          </a:prstGeom>
        </p:spPr>
      </p:pic>
      <p:sp>
        <p:nvSpPr>
          <p:cNvPr id="17" name="TextBox 16">
            <a:extLst>
              <a:ext uri="{FF2B5EF4-FFF2-40B4-BE49-F238E27FC236}">
                <a16:creationId xmlns:a16="http://schemas.microsoft.com/office/drawing/2014/main" id="{E52D8A7D-B317-06D8-FD28-DDB5867B6A3E}"/>
              </a:ext>
            </a:extLst>
          </p:cNvPr>
          <p:cNvSpPr txBox="1"/>
          <p:nvPr/>
        </p:nvSpPr>
        <p:spPr>
          <a:xfrm>
            <a:off x="2919729" y="5044750"/>
            <a:ext cx="5765917" cy="646331"/>
          </a:xfrm>
          <a:prstGeom prst="rect">
            <a:avLst/>
          </a:prstGeom>
          <a:noFill/>
        </p:spPr>
        <p:txBody>
          <a:bodyPr wrap="square" rtlCol="0">
            <a:spAutoFit/>
          </a:bodyPr>
          <a:lstStyle/>
          <a:p>
            <a:r>
              <a:rPr lang="en-US">
                <a:latin typeface="+mj-lt"/>
                <a:cs typeface="Calibri Light" panose="020F0302020204030204" pitchFamily="34" charset="0"/>
              </a:rPr>
              <a:t>Quality vision care with a comprehensive </a:t>
            </a:r>
          </a:p>
          <a:p>
            <a:r>
              <a:rPr lang="en-US" err="1">
                <a:latin typeface="+mj-lt"/>
                <a:cs typeface="Calibri Light" panose="020F0302020204030204" pitchFamily="34" charset="0"/>
              </a:rPr>
              <a:t>WellVision</a:t>
            </a:r>
            <a:r>
              <a:rPr lang="en-US">
                <a:latin typeface="+mj-lt"/>
                <a:cs typeface="Calibri Light" panose="020F0302020204030204" pitchFamily="34" charset="0"/>
              </a:rPr>
              <a:t> Exam® included.</a:t>
            </a:r>
          </a:p>
        </p:txBody>
      </p:sp>
      <p:pic>
        <p:nvPicPr>
          <p:cNvPr id="12" name="Picture 11" descr="A picture containing graphics, screenshot, design&#10;&#10;Description automatically generated">
            <a:extLst>
              <a:ext uri="{FF2B5EF4-FFF2-40B4-BE49-F238E27FC236}">
                <a16:creationId xmlns:a16="http://schemas.microsoft.com/office/drawing/2014/main" id="{E1775F5C-7231-2DCF-EFCA-28CF19923C8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32794" y="4780377"/>
            <a:ext cx="1876857" cy="1175076"/>
          </a:xfrm>
          <a:prstGeom prst="rect">
            <a:avLst/>
          </a:prstGeom>
        </p:spPr>
      </p:pic>
      <p:sp>
        <p:nvSpPr>
          <p:cNvPr id="2" name="TextBox 1">
            <a:extLst>
              <a:ext uri="{FF2B5EF4-FFF2-40B4-BE49-F238E27FC236}">
                <a16:creationId xmlns:a16="http://schemas.microsoft.com/office/drawing/2014/main" id="{6884E7BA-1F38-40F2-4787-DA672F825EB8}"/>
              </a:ext>
            </a:extLst>
          </p:cNvPr>
          <p:cNvSpPr txBox="1"/>
          <p:nvPr/>
        </p:nvSpPr>
        <p:spPr>
          <a:xfrm>
            <a:off x="297297" y="902547"/>
            <a:ext cx="9809973" cy="400110"/>
          </a:xfrm>
          <a:prstGeom prst="rect">
            <a:avLst/>
          </a:prstGeom>
          <a:noFill/>
        </p:spPr>
        <p:txBody>
          <a:bodyPr wrap="square" rtlCol="0">
            <a:spAutoFit/>
          </a:bodyPr>
          <a:lstStyle/>
          <a:p>
            <a:r>
              <a:rPr lang="en-US" sz="2000">
                <a:latin typeface="+mj-lt"/>
                <a:cs typeface="Calibri Light" panose="020F0302020204030204" pitchFamily="34" charset="0"/>
              </a:rPr>
              <a:t>DeltaVision® in partnership with VSP®</a:t>
            </a:r>
          </a:p>
        </p:txBody>
      </p:sp>
      <p:sp>
        <p:nvSpPr>
          <p:cNvPr id="4" name="Title 2">
            <a:extLst>
              <a:ext uri="{FF2B5EF4-FFF2-40B4-BE49-F238E27FC236}">
                <a16:creationId xmlns:a16="http://schemas.microsoft.com/office/drawing/2014/main" id="{7EFB2C00-533A-A37A-DF7F-5CEA36604714}"/>
              </a:ext>
            </a:extLst>
          </p:cNvPr>
          <p:cNvSpPr txBox="1">
            <a:spLocks/>
          </p:cNvSpPr>
          <p:nvPr/>
        </p:nvSpPr>
        <p:spPr>
          <a:xfrm>
            <a:off x="297298" y="257843"/>
            <a:ext cx="10348290" cy="776485"/>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a:solidFill>
                  <a:srgbClr val="00B30E"/>
                </a:solidFill>
                <a:latin typeface="Calibri Light"/>
                <a:ea typeface="Calibri Light"/>
                <a:cs typeface="Calibri Light"/>
              </a:rPr>
              <a:t>Adding value to your benefits</a:t>
            </a:r>
          </a:p>
        </p:txBody>
      </p:sp>
    </p:spTree>
    <p:extLst>
      <p:ext uri="{BB962C8B-B14F-4D97-AF65-F5344CB8AC3E}">
        <p14:creationId xmlns:p14="http://schemas.microsoft.com/office/powerpoint/2010/main" val="3833680375"/>
      </p:ext>
    </p:extLst>
  </p:cSld>
  <p:clrMapOvr>
    <a:masterClrMapping/>
  </p:clrMapOvr>
  <mc:AlternateContent xmlns:mc="http://schemas.openxmlformats.org/markup-compatibility/2006" xmlns:p14="http://schemas.microsoft.com/office/powerpoint/2010/main">
    <mc:Choice Requires="p14">
      <p:transition spd="slow" p14:dur="2000" advTm="16926"/>
    </mc:Choice>
    <mc:Fallback xmlns="">
      <p:transition spd="slow" advTm="16926"/>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4DE7D257-C1E0-61CD-C0CC-E87E1CF46E04}"/>
              </a:ext>
            </a:extLst>
          </p:cNvPr>
          <p:cNvSpPr/>
          <p:nvPr/>
        </p:nvSpPr>
        <p:spPr>
          <a:xfrm>
            <a:off x="314" y="0"/>
            <a:ext cx="6864350" cy="6858000"/>
          </a:xfrm>
          <a:custGeom>
            <a:avLst/>
            <a:gdLst/>
            <a:ahLst/>
            <a:cxnLst/>
            <a:rect l="l" t="t" r="r" b="b"/>
            <a:pathLst>
              <a:path w="6864350" h="6858000">
                <a:moveTo>
                  <a:pt x="2749143" y="0"/>
                </a:moveTo>
                <a:lnTo>
                  <a:pt x="6337" y="0"/>
                </a:lnTo>
                <a:lnTo>
                  <a:pt x="0" y="6858000"/>
                </a:lnTo>
                <a:lnTo>
                  <a:pt x="6863943" y="6858000"/>
                </a:lnTo>
                <a:lnTo>
                  <a:pt x="2749143" y="0"/>
                </a:lnTo>
                <a:close/>
              </a:path>
            </a:pathLst>
          </a:custGeom>
          <a:solidFill>
            <a:srgbClr val="2DB035"/>
          </a:solidFill>
        </p:spPr>
        <p:txBody>
          <a:bodyPr wrap="square" lIns="0" tIns="0" rIns="0" bIns="0" rtlCol="0"/>
          <a:lstStyle/>
          <a:p>
            <a:endParaRPr/>
          </a:p>
        </p:txBody>
      </p:sp>
      <p:pic>
        <p:nvPicPr>
          <p:cNvPr id="2" name="object 2"/>
          <p:cNvPicPr/>
          <p:nvPr/>
        </p:nvPicPr>
        <p:blipFill>
          <a:blip r:embed="rId3" cstate="print"/>
          <a:stretch>
            <a:fillRect/>
          </a:stretch>
        </p:blipFill>
        <p:spPr>
          <a:xfrm>
            <a:off x="2406153" y="463156"/>
            <a:ext cx="2274012" cy="1863027"/>
          </a:xfrm>
          <a:prstGeom prst="rect">
            <a:avLst/>
          </a:prstGeom>
        </p:spPr>
      </p:pic>
      <p:grpSp>
        <p:nvGrpSpPr>
          <p:cNvPr id="3" name="object 3"/>
          <p:cNvGrpSpPr/>
          <p:nvPr/>
        </p:nvGrpSpPr>
        <p:grpSpPr>
          <a:xfrm>
            <a:off x="3493958" y="457187"/>
            <a:ext cx="2907030" cy="2341245"/>
            <a:chOff x="3493958" y="457187"/>
            <a:chExt cx="2907030" cy="2341245"/>
          </a:xfrm>
        </p:grpSpPr>
        <p:sp>
          <p:nvSpPr>
            <p:cNvPr id="4" name="object 4"/>
            <p:cNvSpPr/>
            <p:nvPr/>
          </p:nvSpPr>
          <p:spPr>
            <a:xfrm>
              <a:off x="5490955" y="737939"/>
              <a:ext cx="610870" cy="518159"/>
            </a:xfrm>
            <a:custGeom>
              <a:avLst/>
              <a:gdLst/>
              <a:ahLst/>
              <a:cxnLst/>
              <a:rect l="l" t="t" r="r" b="b"/>
              <a:pathLst>
                <a:path w="610870" h="518159">
                  <a:moveTo>
                    <a:pt x="610616" y="0"/>
                  </a:moveTo>
                  <a:lnTo>
                    <a:pt x="0" y="0"/>
                  </a:lnTo>
                  <a:lnTo>
                    <a:pt x="305308" y="518020"/>
                  </a:lnTo>
                  <a:lnTo>
                    <a:pt x="610616" y="0"/>
                  </a:lnTo>
                  <a:close/>
                </a:path>
              </a:pathLst>
            </a:custGeom>
            <a:solidFill>
              <a:srgbClr val="00ACC8"/>
            </a:solidFill>
          </p:spPr>
          <p:txBody>
            <a:bodyPr wrap="square" lIns="0" tIns="0" rIns="0" bIns="0" rtlCol="0"/>
            <a:lstStyle/>
            <a:p>
              <a:endParaRPr/>
            </a:p>
          </p:txBody>
        </p:sp>
        <p:sp>
          <p:nvSpPr>
            <p:cNvPr id="5" name="object 5"/>
            <p:cNvSpPr/>
            <p:nvPr/>
          </p:nvSpPr>
          <p:spPr>
            <a:xfrm>
              <a:off x="5853209" y="1285378"/>
              <a:ext cx="255270" cy="219075"/>
            </a:xfrm>
            <a:custGeom>
              <a:avLst/>
              <a:gdLst/>
              <a:ahLst/>
              <a:cxnLst/>
              <a:rect l="l" t="t" r="r" b="b"/>
              <a:pathLst>
                <a:path w="255270" h="219075">
                  <a:moveTo>
                    <a:pt x="131292" y="0"/>
                  </a:moveTo>
                  <a:lnTo>
                    <a:pt x="0" y="214122"/>
                  </a:lnTo>
                  <a:lnTo>
                    <a:pt x="255028" y="218579"/>
                  </a:lnTo>
                  <a:lnTo>
                    <a:pt x="131292" y="0"/>
                  </a:lnTo>
                  <a:close/>
                </a:path>
              </a:pathLst>
            </a:custGeom>
            <a:solidFill>
              <a:srgbClr val="563C82"/>
            </a:solidFill>
          </p:spPr>
          <p:txBody>
            <a:bodyPr wrap="square" lIns="0" tIns="0" rIns="0" bIns="0" rtlCol="0"/>
            <a:lstStyle/>
            <a:p>
              <a:endParaRPr/>
            </a:p>
          </p:txBody>
        </p:sp>
        <p:pic>
          <p:nvPicPr>
            <p:cNvPr id="6" name="object 6"/>
            <p:cNvPicPr/>
            <p:nvPr/>
          </p:nvPicPr>
          <p:blipFill>
            <a:blip r:embed="rId4" cstate="print"/>
            <a:stretch>
              <a:fillRect/>
            </a:stretch>
          </p:blipFill>
          <p:spPr>
            <a:xfrm>
              <a:off x="3493958" y="457187"/>
              <a:ext cx="2906842" cy="2340914"/>
            </a:xfrm>
            <a:prstGeom prst="rect">
              <a:avLst/>
            </a:prstGeom>
          </p:spPr>
        </p:pic>
      </p:grpSp>
      <p:sp>
        <p:nvSpPr>
          <p:cNvPr id="7" name="object 7"/>
          <p:cNvSpPr txBox="1"/>
          <p:nvPr/>
        </p:nvSpPr>
        <p:spPr>
          <a:xfrm>
            <a:off x="6448282" y="3381240"/>
            <a:ext cx="6117590" cy="756920"/>
          </a:xfrm>
          <a:prstGeom prst="rect">
            <a:avLst/>
          </a:prstGeom>
        </p:spPr>
        <p:txBody>
          <a:bodyPr vert="horz" wrap="square" lIns="0" tIns="12700" rIns="0" bIns="0" rtlCol="0" anchor="t">
            <a:spAutoFit/>
          </a:bodyPr>
          <a:lstStyle/>
          <a:p>
            <a:pPr marL="12700">
              <a:lnSpc>
                <a:spcPct val="100000"/>
              </a:lnSpc>
              <a:spcBef>
                <a:spcPts val="100"/>
              </a:spcBef>
            </a:pPr>
            <a:r>
              <a:rPr lang="en-US" sz="4800">
                <a:solidFill>
                  <a:srgbClr val="2CAF35"/>
                </a:solidFill>
                <a:latin typeface="+mj-lt"/>
                <a:ea typeface="Calibri"/>
                <a:cs typeface="Calibri"/>
              </a:rPr>
              <a:t>Plan</a:t>
            </a:r>
            <a:r>
              <a:rPr lang="en-US" sz="4800" spc="229">
                <a:solidFill>
                  <a:srgbClr val="2CAF35"/>
                </a:solidFill>
                <a:latin typeface="+mj-lt"/>
                <a:ea typeface="Calibri"/>
                <a:cs typeface="Calibri"/>
              </a:rPr>
              <a:t> </a:t>
            </a:r>
            <a:r>
              <a:rPr lang="en-US" sz="4800" spc="-10">
                <a:solidFill>
                  <a:srgbClr val="2CAF35"/>
                </a:solidFill>
                <a:latin typeface="+mj-lt"/>
                <a:ea typeface="Calibri"/>
                <a:cs typeface="Calibri"/>
              </a:rPr>
              <a:t>enhancements</a:t>
            </a:r>
            <a:endParaRPr lang="en-US" sz="4800">
              <a:latin typeface="+mj-lt"/>
              <a:ea typeface="Calibri"/>
              <a:cs typeface="Calibri"/>
            </a:endParaRPr>
          </a:p>
        </p:txBody>
      </p:sp>
      <p:sp>
        <p:nvSpPr>
          <p:cNvPr id="8" name="object 8"/>
          <p:cNvSpPr txBox="1"/>
          <p:nvPr/>
        </p:nvSpPr>
        <p:spPr>
          <a:xfrm>
            <a:off x="368299" y="3516879"/>
            <a:ext cx="4192815" cy="1687641"/>
          </a:xfrm>
          <a:prstGeom prst="rect">
            <a:avLst/>
          </a:prstGeom>
        </p:spPr>
        <p:txBody>
          <a:bodyPr vert="horz" wrap="square" lIns="0" tIns="12700" rIns="0" bIns="0" rtlCol="0" anchor="t">
            <a:spAutoFit/>
          </a:bodyPr>
          <a:lstStyle/>
          <a:p>
            <a:pPr marL="12700" marR="5080">
              <a:lnSpc>
                <a:spcPct val="100000"/>
              </a:lnSpc>
              <a:spcBef>
                <a:spcPts val="100"/>
              </a:spcBef>
              <a:tabLst>
                <a:tab pos="1003300" algn="l"/>
                <a:tab pos="1287145" algn="l"/>
                <a:tab pos="1917700" algn="l"/>
                <a:tab pos="2544445" algn="l"/>
              </a:tabLst>
            </a:pPr>
            <a:r>
              <a:rPr lang="en-US" sz="3600" spc="-20">
                <a:solidFill>
                  <a:srgbClr val="FFFFFF"/>
                </a:solidFill>
                <a:latin typeface="+mj-lt"/>
                <a:ea typeface="Calibri"/>
                <a:cs typeface="Calibri"/>
              </a:rPr>
              <a:t>More ways </a:t>
            </a:r>
            <a:r>
              <a:rPr lang="en-US" sz="3600" spc="-1019">
                <a:solidFill>
                  <a:srgbClr val="FFFFFF"/>
                </a:solidFill>
                <a:latin typeface="+mj-lt"/>
                <a:ea typeface="Calibri"/>
                <a:cs typeface="Calibri"/>
              </a:rPr>
              <a:t> </a:t>
            </a:r>
            <a:r>
              <a:rPr lang="en-US" sz="3600">
                <a:solidFill>
                  <a:srgbClr val="FFFFFF"/>
                </a:solidFill>
                <a:latin typeface="+mj-lt"/>
                <a:ea typeface="Calibri"/>
                <a:cs typeface="Calibri"/>
              </a:rPr>
              <a:t>to </a:t>
            </a:r>
            <a:r>
              <a:rPr lang="en-US" sz="3600" spc="-10">
                <a:solidFill>
                  <a:srgbClr val="FFFFFF"/>
                </a:solidFill>
                <a:latin typeface="+mj-lt"/>
                <a:ea typeface="Calibri"/>
                <a:cs typeface="Calibri"/>
              </a:rPr>
              <a:t>address </a:t>
            </a:r>
            <a:r>
              <a:rPr lang="en-US" sz="3600" spc="-30">
                <a:solidFill>
                  <a:srgbClr val="FFFFFF"/>
                </a:solidFill>
                <a:latin typeface="+mj-lt"/>
                <a:ea typeface="Calibri"/>
                <a:cs typeface="Calibri"/>
              </a:rPr>
              <a:t>diverse </a:t>
            </a:r>
            <a:r>
              <a:rPr lang="en-US" sz="3600" spc="-20">
                <a:solidFill>
                  <a:srgbClr val="FFFFFF"/>
                </a:solidFill>
                <a:latin typeface="+mj-lt"/>
                <a:ea typeface="Calibri"/>
                <a:cs typeface="Calibri"/>
              </a:rPr>
              <a:t>oral </a:t>
            </a:r>
            <a:r>
              <a:rPr lang="en-US" sz="3600" spc="-10">
                <a:solidFill>
                  <a:srgbClr val="FFFFFF"/>
                </a:solidFill>
                <a:latin typeface="+mj-lt"/>
                <a:ea typeface="Calibri"/>
                <a:cs typeface="Calibri"/>
              </a:rPr>
              <a:t>health </a:t>
            </a:r>
            <a:r>
              <a:rPr lang="en-US" sz="3600" spc="-20">
                <a:solidFill>
                  <a:srgbClr val="FFFFFF"/>
                </a:solidFill>
                <a:latin typeface="+mj-lt"/>
                <a:ea typeface="Calibri"/>
                <a:cs typeface="Calibri"/>
              </a:rPr>
              <a:t>care needs</a:t>
            </a:r>
            <a:endParaRPr lang="en-US" sz="3600">
              <a:latin typeface="+mj-lt"/>
              <a:ea typeface="Calibri"/>
              <a:cs typeface="Calibri"/>
            </a:endParaRPr>
          </a:p>
        </p:txBody>
      </p:sp>
      <p:pic>
        <p:nvPicPr>
          <p:cNvPr id="11" name="Picture 10" descr="A green rectangle with white text&#10;&#10;Description automatically generated">
            <a:extLst>
              <a:ext uri="{FF2B5EF4-FFF2-40B4-BE49-F238E27FC236}">
                <a16:creationId xmlns:a16="http://schemas.microsoft.com/office/drawing/2014/main" id="{A3778FEB-FC1D-844F-79C5-DF39233B12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50224" y="6123020"/>
            <a:ext cx="2504532" cy="989834"/>
          </a:xfrm>
          <a:prstGeom prst="rect">
            <a:avLst/>
          </a:prstGeom>
        </p:spPr>
      </p:pic>
    </p:spTree>
    <p:extLst>
      <p:ext uri="{BB962C8B-B14F-4D97-AF65-F5344CB8AC3E}">
        <p14:creationId xmlns:p14="http://schemas.microsoft.com/office/powerpoint/2010/main" val="4138765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baby child sitting on the floor&#10;&#10;Description automatically generated">
            <a:extLst>
              <a:ext uri="{FF2B5EF4-FFF2-40B4-BE49-F238E27FC236}">
                <a16:creationId xmlns:a16="http://schemas.microsoft.com/office/drawing/2014/main" id="{F517E269-DF7A-DE65-BDAA-23C27BE8742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6795" y="1570259"/>
            <a:ext cx="7070659" cy="5198600"/>
          </a:xfrm>
          <a:prstGeom prst="rect">
            <a:avLst/>
          </a:prstGeom>
        </p:spPr>
      </p:pic>
      <p:pic>
        <p:nvPicPr>
          <p:cNvPr id="2" name="Picture 1" descr="A green rectangle with white text&#10;&#10;Description automatically generated">
            <a:extLst>
              <a:ext uri="{FF2B5EF4-FFF2-40B4-BE49-F238E27FC236}">
                <a16:creationId xmlns:a16="http://schemas.microsoft.com/office/drawing/2014/main" id="{E7BC44A4-AA17-F988-CFF7-8B511CD03B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45910" y="6124290"/>
            <a:ext cx="2504532" cy="989834"/>
          </a:xfrm>
          <a:prstGeom prst="rect">
            <a:avLst/>
          </a:prstGeom>
        </p:spPr>
      </p:pic>
      <p:sp>
        <p:nvSpPr>
          <p:cNvPr id="16" name="TextBox 15">
            <a:extLst>
              <a:ext uri="{FF2B5EF4-FFF2-40B4-BE49-F238E27FC236}">
                <a16:creationId xmlns:a16="http://schemas.microsoft.com/office/drawing/2014/main" id="{A58DD520-EB95-0137-3798-A2E0D262A07E}"/>
              </a:ext>
            </a:extLst>
          </p:cNvPr>
          <p:cNvSpPr txBox="1"/>
          <p:nvPr/>
        </p:nvSpPr>
        <p:spPr>
          <a:xfrm>
            <a:off x="297297" y="902547"/>
            <a:ext cx="10851349" cy="707886"/>
          </a:xfrm>
          <a:prstGeom prst="rect">
            <a:avLst/>
          </a:prstGeom>
          <a:noFill/>
        </p:spPr>
        <p:txBody>
          <a:bodyPr wrap="square" rtlCol="0">
            <a:spAutoFit/>
          </a:bodyPr>
          <a:lstStyle/>
          <a:p>
            <a:r>
              <a:rPr lang="en-US" sz="2000">
                <a:latin typeface="Calibri Light" panose="020F0302020204030204" pitchFamily="34" charset="0"/>
                <a:cs typeface="Calibri Light" panose="020F0302020204030204" pitchFamily="34" charset="0"/>
              </a:rPr>
              <a:t>A unique plan design enhancement that removes most of the cost barriers to dental care by providing coverage for children up to their 13</a:t>
            </a:r>
            <a:r>
              <a:rPr lang="en-US" sz="2000" baseline="30000">
                <a:latin typeface="Calibri Light" panose="020F0302020204030204" pitchFamily="34" charset="0"/>
                <a:cs typeface="Calibri Light" panose="020F0302020204030204" pitchFamily="34" charset="0"/>
              </a:rPr>
              <a:t>th</a:t>
            </a:r>
            <a:r>
              <a:rPr lang="en-US" sz="2000">
                <a:latin typeface="Calibri Light" panose="020F0302020204030204" pitchFamily="34" charset="0"/>
                <a:cs typeface="Calibri Light" panose="020F0302020204030204" pitchFamily="34" charset="0"/>
              </a:rPr>
              <a:t> birthday. </a:t>
            </a:r>
          </a:p>
        </p:txBody>
      </p:sp>
      <p:sp>
        <p:nvSpPr>
          <p:cNvPr id="17" name="Title 2">
            <a:extLst>
              <a:ext uri="{FF2B5EF4-FFF2-40B4-BE49-F238E27FC236}">
                <a16:creationId xmlns:a16="http://schemas.microsoft.com/office/drawing/2014/main" id="{AE2604F0-C32A-EC3F-A8B3-09D0B6250DE5}"/>
              </a:ext>
            </a:extLst>
          </p:cNvPr>
          <p:cNvSpPr txBox="1">
            <a:spLocks/>
          </p:cNvSpPr>
          <p:nvPr/>
        </p:nvSpPr>
        <p:spPr>
          <a:xfrm>
            <a:off x="297298" y="257843"/>
            <a:ext cx="10348290" cy="776485"/>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a:solidFill>
                  <a:srgbClr val="2DB035"/>
                </a:solidFill>
                <a:latin typeface="Calibri Light"/>
                <a:ea typeface="Calibri"/>
                <a:cs typeface="Calibri"/>
              </a:rPr>
              <a:t>Right Start 4 Kids®</a:t>
            </a:r>
          </a:p>
        </p:txBody>
      </p:sp>
      <p:pic>
        <p:nvPicPr>
          <p:cNvPr id="43" name="Picture 42" descr="A close-up of a black background&#10;&#10;Description automatically generated">
            <a:extLst>
              <a:ext uri="{FF2B5EF4-FFF2-40B4-BE49-F238E27FC236}">
                <a16:creationId xmlns:a16="http://schemas.microsoft.com/office/drawing/2014/main" id="{0FE02C89-3035-BAC0-D133-2A481E68518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514086" y="1485900"/>
            <a:ext cx="7163832" cy="5535688"/>
          </a:xfrm>
          <a:prstGeom prst="rect">
            <a:avLst/>
          </a:prstGeom>
        </p:spPr>
      </p:pic>
    </p:spTree>
    <p:extLst>
      <p:ext uri="{BB962C8B-B14F-4D97-AF65-F5344CB8AC3E}">
        <p14:creationId xmlns:p14="http://schemas.microsoft.com/office/powerpoint/2010/main" val="2523183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8102F3-9F40-E365-ABD9-3A0A1E225049}"/>
              </a:ext>
            </a:extLst>
          </p:cNvPr>
          <p:cNvSpPr/>
          <p:nvPr/>
        </p:nvSpPr>
        <p:spPr>
          <a:xfrm>
            <a:off x="-85060" y="3825240"/>
            <a:ext cx="12284679" cy="3107188"/>
          </a:xfrm>
          <a:prstGeom prst="rect">
            <a:avLst/>
          </a:prstGeom>
          <a:solidFill>
            <a:srgbClr val="2DB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able&#10;&#10;Description automatically generated">
            <a:extLst>
              <a:ext uri="{FF2B5EF4-FFF2-40B4-BE49-F238E27FC236}">
                <a16:creationId xmlns:a16="http://schemas.microsoft.com/office/drawing/2014/main" id="{BB9D855C-8D46-EFC7-D49F-E69A36AD82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54552" y="2408707"/>
            <a:ext cx="5282895" cy="4191450"/>
          </a:xfrm>
          <a:prstGeom prst="rect">
            <a:avLst/>
          </a:prstGeom>
        </p:spPr>
      </p:pic>
      <p:pic>
        <p:nvPicPr>
          <p:cNvPr id="6" name="Picture 5" descr="A green rectangle with white text&#10;&#10;Description automatically generated">
            <a:extLst>
              <a:ext uri="{FF2B5EF4-FFF2-40B4-BE49-F238E27FC236}">
                <a16:creationId xmlns:a16="http://schemas.microsoft.com/office/drawing/2014/main" id="{F1804032-F146-18FF-AC3E-C2D34E3E45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51479" y="6124303"/>
            <a:ext cx="2504532" cy="989834"/>
          </a:xfrm>
          <a:prstGeom prst="rect">
            <a:avLst/>
          </a:prstGeom>
        </p:spPr>
      </p:pic>
      <p:sp>
        <p:nvSpPr>
          <p:cNvPr id="2" name="TextBox 1">
            <a:extLst>
              <a:ext uri="{FF2B5EF4-FFF2-40B4-BE49-F238E27FC236}">
                <a16:creationId xmlns:a16="http://schemas.microsoft.com/office/drawing/2014/main" id="{9DD29FCB-CC45-A822-8789-7688B4B57835}"/>
              </a:ext>
            </a:extLst>
          </p:cNvPr>
          <p:cNvSpPr txBox="1"/>
          <p:nvPr/>
        </p:nvSpPr>
        <p:spPr>
          <a:xfrm>
            <a:off x="297298" y="971371"/>
            <a:ext cx="10921687" cy="1015663"/>
          </a:xfrm>
          <a:prstGeom prst="rect">
            <a:avLst/>
          </a:prstGeom>
          <a:noFill/>
        </p:spPr>
        <p:txBody>
          <a:bodyPr wrap="square" rtlCol="0">
            <a:spAutoFit/>
          </a:bodyPr>
          <a:lstStyle/>
          <a:p>
            <a:r>
              <a:rPr lang="en-US" sz="2000">
                <a:latin typeface="Calibri Light" panose="020F0302020204030204" pitchFamily="34" charset="0"/>
                <a:cs typeface="Calibri Light" panose="020F0302020204030204" pitchFamily="34" charset="0"/>
              </a:rPr>
              <a:t>Regular visits to the dentist can improve your oral health and your overall health. Diagnostic and preventive visits will not count against your annual maximum with our Prevention First program. This helps your benefits go further by extending your annual maximum dollars. </a:t>
            </a:r>
          </a:p>
        </p:txBody>
      </p:sp>
      <p:sp>
        <p:nvSpPr>
          <p:cNvPr id="7" name="Title 2">
            <a:extLst>
              <a:ext uri="{FF2B5EF4-FFF2-40B4-BE49-F238E27FC236}">
                <a16:creationId xmlns:a16="http://schemas.microsoft.com/office/drawing/2014/main" id="{5C4627A2-51D8-1C37-7C51-DA0D5AFA7D4E}"/>
              </a:ext>
            </a:extLst>
          </p:cNvPr>
          <p:cNvSpPr txBox="1">
            <a:spLocks/>
          </p:cNvSpPr>
          <p:nvPr/>
        </p:nvSpPr>
        <p:spPr>
          <a:xfrm>
            <a:off x="297298" y="257843"/>
            <a:ext cx="10348290" cy="776485"/>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a:solidFill>
                  <a:srgbClr val="00B30E"/>
                </a:solidFill>
                <a:latin typeface="Calibri Light"/>
                <a:ea typeface="Calibri"/>
                <a:cs typeface="Calibri"/>
              </a:rPr>
              <a:t>Prevention First</a:t>
            </a:r>
          </a:p>
        </p:txBody>
      </p:sp>
    </p:spTree>
    <p:extLst>
      <p:ext uri="{BB962C8B-B14F-4D97-AF65-F5344CB8AC3E}">
        <p14:creationId xmlns:p14="http://schemas.microsoft.com/office/powerpoint/2010/main" val="2585945082"/>
      </p:ext>
    </p:extLst>
  </p:cSld>
  <p:clrMapOvr>
    <a:masterClrMapping/>
  </p:clrMapOvr>
  <mc:AlternateContent xmlns:mc="http://schemas.openxmlformats.org/markup-compatibility/2006" xmlns:p14="http://schemas.microsoft.com/office/powerpoint/2010/main">
    <mc:Choice Requires="p14">
      <p:transition spd="slow" p14:dur="2000" advTm="18693"/>
    </mc:Choice>
    <mc:Fallback xmlns="">
      <p:transition spd="slow" advTm="18693"/>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een rectangle with white text&#10;&#10;Description automatically generated">
            <a:extLst>
              <a:ext uri="{FF2B5EF4-FFF2-40B4-BE49-F238E27FC236}">
                <a16:creationId xmlns:a16="http://schemas.microsoft.com/office/drawing/2014/main" id="{1C6BB406-226C-A3A3-6CC6-808ACAEB7E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8966" y="6129315"/>
            <a:ext cx="2504532" cy="989834"/>
          </a:xfrm>
          <a:prstGeom prst="rect">
            <a:avLst/>
          </a:prstGeom>
        </p:spPr>
      </p:pic>
      <p:grpSp>
        <p:nvGrpSpPr>
          <p:cNvPr id="13" name="Group 12">
            <a:extLst>
              <a:ext uri="{FF2B5EF4-FFF2-40B4-BE49-F238E27FC236}">
                <a16:creationId xmlns:a16="http://schemas.microsoft.com/office/drawing/2014/main" id="{EC300298-7A3D-7074-9620-C7766904F24D}"/>
              </a:ext>
            </a:extLst>
          </p:cNvPr>
          <p:cNvGrpSpPr/>
          <p:nvPr/>
        </p:nvGrpSpPr>
        <p:grpSpPr>
          <a:xfrm>
            <a:off x="6921593" y="2315350"/>
            <a:ext cx="4730744" cy="2667353"/>
            <a:chOff x="658953" y="2744294"/>
            <a:chExt cx="4730744" cy="2667353"/>
          </a:xfrm>
        </p:grpSpPr>
        <p:sp>
          <p:nvSpPr>
            <p:cNvPr id="30" name="TextBox 29"/>
            <p:cNvSpPr txBox="1"/>
            <p:nvPr/>
          </p:nvSpPr>
          <p:spPr>
            <a:xfrm>
              <a:off x="1329654" y="2826324"/>
              <a:ext cx="4060043" cy="2585323"/>
            </a:xfrm>
            <a:prstGeom prst="rect">
              <a:avLst/>
            </a:prstGeom>
            <a:noFill/>
          </p:spPr>
          <p:txBody>
            <a:bodyPr wrap="square" lIns="91440" tIns="45720" rIns="91440" bIns="45720" rtlCol="0" anchor="t">
              <a:spAutoFit/>
            </a:bodyPr>
            <a:lstStyle/>
            <a:p>
              <a:pPr>
                <a:buClr>
                  <a:srgbClr val="299D37"/>
                </a:buClr>
              </a:pPr>
              <a:r>
                <a:rPr lang="en-US" dirty="0">
                  <a:latin typeface="Calibri Light"/>
                  <a:ea typeface="Calibri Light"/>
                  <a:cs typeface="Calibri"/>
                </a:rPr>
                <a:t>Interest-free when repaid over 12 months</a:t>
              </a:r>
            </a:p>
            <a:p>
              <a:pPr>
                <a:buClr>
                  <a:srgbClr val="299D37"/>
                </a:buClr>
              </a:pPr>
              <a:endParaRPr lang="en-US" dirty="0">
                <a:latin typeface="Calibri Light"/>
                <a:ea typeface="Calibri Light"/>
                <a:cs typeface="Calibri"/>
              </a:endParaRPr>
            </a:p>
            <a:p>
              <a:pPr>
                <a:buClr>
                  <a:srgbClr val="299D37"/>
                </a:buClr>
              </a:pPr>
              <a:r>
                <a:rPr lang="en-US" dirty="0">
                  <a:latin typeface="Calibri Light"/>
                  <a:ea typeface="Calibri Light"/>
                  <a:cs typeface="Calibri"/>
                </a:rPr>
                <a:t>Credit line up to $10,000</a:t>
              </a:r>
            </a:p>
            <a:p>
              <a:pPr>
                <a:buClr>
                  <a:srgbClr val="299D37"/>
                </a:buClr>
              </a:pPr>
              <a:endParaRPr lang="en-US" dirty="0">
                <a:latin typeface="Calibri Light"/>
                <a:ea typeface="Calibri Light"/>
                <a:cs typeface="Calibri"/>
              </a:endParaRPr>
            </a:p>
            <a:p>
              <a:pPr>
                <a:buClr>
                  <a:srgbClr val="299D37"/>
                </a:buClr>
              </a:pPr>
              <a:r>
                <a:rPr lang="en-US" dirty="0">
                  <a:latin typeface="Calibri Light"/>
                  <a:ea typeface="Calibri Light"/>
                  <a:cs typeface="Calibri"/>
                </a:rPr>
                <a:t>No annual fees</a:t>
              </a:r>
            </a:p>
            <a:p>
              <a:pPr>
                <a:buClr>
                  <a:srgbClr val="299D37"/>
                </a:buClr>
              </a:pPr>
              <a:endParaRPr lang="en-US" dirty="0">
                <a:latin typeface="Calibri Light"/>
                <a:ea typeface="Calibri Light"/>
                <a:cs typeface="Calibri"/>
              </a:endParaRPr>
            </a:p>
            <a:p>
              <a:pPr>
                <a:buClr>
                  <a:srgbClr val="299D37"/>
                </a:buClr>
              </a:pPr>
              <a:r>
                <a:rPr lang="en-US" dirty="0">
                  <a:latin typeface="Calibri Light"/>
                  <a:ea typeface="Calibri Light"/>
                  <a:cs typeface="Calibri"/>
                </a:rPr>
                <a:t>Repay using pre-tax dollars by linking your HSA to the card</a:t>
              </a:r>
            </a:p>
            <a:p>
              <a:pPr>
                <a:buClr>
                  <a:srgbClr val="299D37"/>
                </a:buClr>
              </a:pPr>
              <a:r>
                <a:rPr lang="en-US" dirty="0">
                  <a:latin typeface="Calibri Light"/>
                  <a:ea typeface="Calibri Light"/>
                  <a:cs typeface="Calibri"/>
                </a:rPr>
                <a:t> </a:t>
              </a:r>
            </a:p>
          </p:txBody>
        </p:sp>
        <p:pic>
          <p:nvPicPr>
            <p:cNvPr id="5" name="Picture 4" descr="A green check mark in a circle&#10;&#10;Description automatically generated">
              <a:extLst>
                <a:ext uri="{FF2B5EF4-FFF2-40B4-BE49-F238E27FC236}">
                  <a16:creationId xmlns:a16="http://schemas.microsoft.com/office/drawing/2014/main" id="{CFF94911-D458-3148-B784-496D5316DC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7559" y="2744294"/>
              <a:ext cx="810366" cy="507359"/>
            </a:xfrm>
            <a:prstGeom prst="rect">
              <a:avLst/>
            </a:prstGeom>
          </p:spPr>
        </p:pic>
        <p:pic>
          <p:nvPicPr>
            <p:cNvPr id="7" name="Picture 6" descr="A green check mark in a circle&#10;&#10;Description automatically generated">
              <a:extLst>
                <a:ext uri="{FF2B5EF4-FFF2-40B4-BE49-F238E27FC236}">
                  <a16:creationId xmlns:a16="http://schemas.microsoft.com/office/drawing/2014/main" id="{AF282F09-ACBD-AE42-494D-B0DD1A80DF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8817" y="3306239"/>
              <a:ext cx="810366" cy="507359"/>
            </a:xfrm>
            <a:prstGeom prst="rect">
              <a:avLst/>
            </a:prstGeom>
          </p:spPr>
        </p:pic>
        <p:pic>
          <p:nvPicPr>
            <p:cNvPr id="8" name="Picture 7" descr="A green check mark in a circle&#10;&#10;Description automatically generated">
              <a:extLst>
                <a:ext uri="{FF2B5EF4-FFF2-40B4-BE49-F238E27FC236}">
                  <a16:creationId xmlns:a16="http://schemas.microsoft.com/office/drawing/2014/main" id="{424693F0-336C-4475-E908-A375FFA206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8817" y="3868184"/>
              <a:ext cx="810366" cy="507359"/>
            </a:xfrm>
            <a:prstGeom prst="rect">
              <a:avLst/>
            </a:prstGeom>
          </p:spPr>
        </p:pic>
        <p:pic>
          <p:nvPicPr>
            <p:cNvPr id="9" name="Picture 8" descr="A green check mark in a circle&#10;&#10;Description automatically generated">
              <a:extLst>
                <a:ext uri="{FF2B5EF4-FFF2-40B4-BE49-F238E27FC236}">
                  <a16:creationId xmlns:a16="http://schemas.microsoft.com/office/drawing/2014/main" id="{BF5BA9FB-7ED1-C95A-B516-07262AF9EB6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953" y="4430129"/>
              <a:ext cx="810366" cy="507359"/>
            </a:xfrm>
            <a:prstGeom prst="rect">
              <a:avLst/>
            </a:prstGeom>
          </p:spPr>
        </p:pic>
      </p:grpSp>
      <p:sp>
        <p:nvSpPr>
          <p:cNvPr id="15" name="TextBox 14">
            <a:extLst>
              <a:ext uri="{FF2B5EF4-FFF2-40B4-BE49-F238E27FC236}">
                <a16:creationId xmlns:a16="http://schemas.microsoft.com/office/drawing/2014/main" id="{B1C74F8C-1A72-0981-1FD4-826467C5D72C}"/>
              </a:ext>
            </a:extLst>
          </p:cNvPr>
          <p:cNvSpPr txBox="1"/>
          <p:nvPr/>
        </p:nvSpPr>
        <p:spPr>
          <a:xfrm>
            <a:off x="297297" y="902547"/>
            <a:ext cx="11355040" cy="707886"/>
          </a:xfrm>
          <a:prstGeom prst="rect">
            <a:avLst/>
          </a:prstGeom>
          <a:noFill/>
        </p:spPr>
        <p:txBody>
          <a:bodyPr wrap="square" rtlCol="0">
            <a:spAutoFit/>
          </a:bodyPr>
          <a:lstStyle/>
          <a:p>
            <a:r>
              <a:rPr lang="en-US" sz="2000" dirty="0">
                <a:latin typeface="Calibri Light"/>
                <a:ea typeface="Calibri Light"/>
                <a:cs typeface="Calibri Light"/>
              </a:rPr>
              <a:t>The Healthcare Spending Card</a:t>
            </a:r>
            <a:r>
              <a:rPr lang="en-US" sz="2000" dirty="0">
                <a:effectLst/>
                <a:latin typeface="Calibri Light"/>
                <a:ea typeface="Calibri Light"/>
                <a:cs typeface="Calibri Light"/>
              </a:rPr>
              <a:t>, is a care card that turns dental, vision, and hearing specialist expenses into interest-free payment plans</a:t>
            </a:r>
            <a:r>
              <a:rPr lang="en-US" sz="2000" dirty="0">
                <a:latin typeface="Calibri Light"/>
                <a:ea typeface="Calibri Light"/>
                <a:cs typeface="Calibri Light"/>
              </a:rPr>
              <a:t> up to $10,000.</a:t>
            </a:r>
            <a:r>
              <a:rPr lang="en-US" sz="2000" dirty="0">
                <a:effectLst/>
                <a:latin typeface="Calibri Light"/>
                <a:ea typeface="Calibri Light"/>
                <a:cs typeface="Calibri Light"/>
              </a:rPr>
              <a:t> </a:t>
            </a:r>
          </a:p>
        </p:txBody>
      </p:sp>
      <p:sp>
        <p:nvSpPr>
          <p:cNvPr id="16" name="Title 2">
            <a:extLst>
              <a:ext uri="{FF2B5EF4-FFF2-40B4-BE49-F238E27FC236}">
                <a16:creationId xmlns:a16="http://schemas.microsoft.com/office/drawing/2014/main" id="{120775C1-3423-C260-A0FB-A40F9B766DD3}"/>
              </a:ext>
            </a:extLst>
          </p:cNvPr>
          <p:cNvSpPr txBox="1">
            <a:spLocks/>
          </p:cNvSpPr>
          <p:nvPr/>
        </p:nvSpPr>
        <p:spPr>
          <a:xfrm>
            <a:off x="297298" y="257843"/>
            <a:ext cx="10348290" cy="776485"/>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solidFill>
                  <a:srgbClr val="00B30E"/>
                </a:solidFill>
                <a:latin typeface="Calibri Light"/>
                <a:ea typeface="Calibri"/>
                <a:cs typeface="Calibri"/>
              </a:rPr>
              <a:t>Healthcare Spending Card</a:t>
            </a:r>
          </a:p>
        </p:txBody>
      </p:sp>
      <p:pic>
        <p:nvPicPr>
          <p:cNvPr id="11" name="Picture 10" descr="A person holding a credit card&#10;&#10;Description automatically generated">
            <a:extLst>
              <a:ext uri="{FF2B5EF4-FFF2-40B4-BE49-F238E27FC236}">
                <a16:creationId xmlns:a16="http://schemas.microsoft.com/office/drawing/2014/main" id="{8C1A2A8B-CA4B-0FA0-4F25-B5569B244899}"/>
              </a:ext>
            </a:extLst>
          </p:cNvPr>
          <p:cNvPicPr>
            <a:picLocks noChangeAspect="1"/>
          </p:cNvPicPr>
          <p:nvPr/>
        </p:nvPicPr>
        <p:blipFill>
          <a:blip r:embed="rId5"/>
          <a:stretch>
            <a:fillRect/>
          </a:stretch>
        </p:blipFill>
        <p:spPr>
          <a:xfrm>
            <a:off x="848140" y="2315350"/>
            <a:ext cx="4759381" cy="2489156"/>
          </a:xfrm>
          <a:prstGeom prst="rect">
            <a:avLst/>
          </a:prstGeom>
        </p:spPr>
      </p:pic>
    </p:spTree>
    <p:extLst>
      <p:ext uri="{BB962C8B-B14F-4D97-AF65-F5344CB8AC3E}">
        <p14:creationId xmlns:p14="http://schemas.microsoft.com/office/powerpoint/2010/main" val="3235860908"/>
      </p:ext>
    </p:extLst>
  </p:cSld>
  <p:clrMapOvr>
    <a:masterClrMapping/>
  </p:clrMapOvr>
  <mc:AlternateContent xmlns:mc="http://schemas.openxmlformats.org/markup-compatibility/2006" xmlns:p14="http://schemas.microsoft.com/office/powerpoint/2010/main">
    <mc:Choice Requires="p14">
      <p:transition spd="slow" p14:dur="2000" advTm="18693"/>
    </mc:Choice>
    <mc:Fallback xmlns="">
      <p:transition spd="slow" advTm="1869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8102F3-9F40-E365-ABD9-3A0A1E225049}"/>
              </a:ext>
            </a:extLst>
          </p:cNvPr>
          <p:cNvSpPr/>
          <p:nvPr/>
        </p:nvSpPr>
        <p:spPr>
          <a:xfrm>
            <a:off x="-85060" y="3825240"/>
            <a:ext cx="12284679" cy="3107188"/>
          </a:xfrm>
          <a:prstGeom prst="rect">
            <a:avLst/>
          </a:prstGeom>
          <a:solidFill>
            <a:srgbClr val="2DB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een rectangle with white text&#10;&#10;Description automatically generated">
            <a:extLst>
              <a:ext uri="{FF2B5EF4-FFF2-40B4-BE49-F238E27FC236}">
                <a16:creationId xmlns:a16="http://schemas.microsoft.com/office/drawing/2014/main" id="{F1804032-F146-18FF-AC3E-C2D34E3E45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51479" y="6124303"/>
            <a:ext cx="2504532" cy="989834"/>
          </a:xfrm>
          <a:prstGeom prst="rect">
            <a:avLst/>
          </a:prstGeom>
        </p:spPr>
      </p:pic>
      <p:sp>
        <p:nvSpPr>
          <p:cNvPr id="2" name="TextBox 1">
            <a:extLst>
              <a:ext uri="{FF2B5EF4-FFF2-40B4-BE49-F238E27FC236}">
                <a16:creationId xmlns:a16="http://schemas.microsoft.com/office/drawing/2014/main" id="{9DD29FCB-CC45-A822-8789-7688B4B57835}"/>
              </a:ext>
            </a:extLst>
          </p:cNvPr>
          <p:cNvSpPr txBox="1"/>
          <p:nvPr/>
        </p:nvSpPr>
        <p:spPr>
          <a:xfrm>
            <a:off x="297298" y="971371"/>
            <a:ext cx="10921687" cy="1323439"/>
          </a:xfrm>
          <a:prstGeom prst="rect">
            <a:avLst/>
          </a:prstGeom>
          <a:noFill/>
        </p:spPr>
        <p:txBody>
          <a:bodyPr wrap="square" lIns="91440" tIns="45720" rIns="91440" bIns="45720" rtlCol="0" anchor="t">
            <a:spAutoFit/>
          </a:bodyPr>
          <a:lstStyle/>
          <a:p>
            <a:r>
              <a:rPr lang="en-US" sz="2000" err="1">
                <a:latin typeface="Calibri Light"/>
                <a:ea typeface="+mn-lt"/>
                <a:cs typeface="+mn-lt"/>
              </a:rPr>
              <a:t>LifeMart</a:t>
            </a:r>
            <a:r>
              <a:rPr lang="en-US" sz="2000">
                <a:latin typeface="Calibri Light"/>
                <a:ea typeface="+mn-lt"/>
                <a:cs typeface="+mn-lt"/>
              </a:rPr>
              <a:t> is a membership discount program that provides savings on everyday items, travel, entertainment, and more. Every Delta Dental of Colorado member can easily sign up through a special link available after you log into our secure member portal at no cost and start reaping the benefits of savings on hundreds of items. </a:t>
            </a:r>
            <a:endParaRPr lang="en-US" sz="2000">
              <a:latin typeface="Calibri Light"/>
              <a:ea typeface="Calibri Light"/>
              <a:cs typeface="Calibri Light"/>
            </a:endParaRPr>
          </a:p>
        </p:txBody>
      </p:sp>
      <p:sp>
        <p:nvSpPr>
          <p:cNvPr id="7" name="Title 2">
            <a:extLst>
              <a:ext uri="{FF2B5EF4-FFF2-40B4-BE49-F238E27FC236}">
                <a16:creationId xmlns:a16="http://schemas.microsoft.com/office/drawing/2014/main" id="{5C4627A2-51D8-1C37-7C51-DA0D5AFA7D4E}"/>
              </a:ext>
            </a:extLst>
          </p:cNvPr>
          <p:cNvSpPr txBox="1">
            <a:spLocks/>
          </p:cNvSpPr>
          <p:nvPr/>
        </p:nvSpPr>
        <p:spPr>
          <a:xfrm>
            <a:off x="297298" y="257843"/>
            <a:ext cx="10348290" cy="776485"/>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err="1">
                <a:solidFill>
                  <a:srgbClr val="00B30E"/>
                </a:solidFill>
                <a:latin typeface="Calibri Light"/>
                <a:ea typeface="Calibri"/>
                <a:cs typeface="Calibri"/>
              </a:rPr>
              <a:t>LifeMart</a:t>
            </a:r>
            <a:endParaRPr lang="en-US" sz="3600">
              <a:solidFill>
                <a:srgbClr val="00B30E"/>
              </a:solidFill>
              <a:latin typeface="Calibri Light"/>
              <a:ea typeface="Calibri"/>
              <a:cs typeface="Calibri"/>
            </a:endParaRPr>
          </a:p>
        </p:txBody>
      </p:sp>
      <p:pic>
        <p:nvPicPr>
          <p:cNvPr id="4" name="Picture 3" descr="A plane flying in the sky&#10;&#10;Description automatically generated">
            <a:extLst>
              <a:ext uri="{FF2B5EF4-FFF2-40B4-BE49-F238E27FC236}">
                <a16:creationId xmlns:a16="http://schemas.microsoft.com/office/drawing/2014/main" id="{11D8B44A-7DF1-8365-AA5F-E572ABAA279A}"/>
              </a:ext>
            </a:extLst>
          </p:cNvPr>
          <p:cNvPicPr>
            <a:picLocks noChangeAspect="1"/>
          </p:cNvPicPr>
          <p:nvPr/>
        </p:nvPicPr>
        <p:blipFill>
          <a:blip r:embed="rId4"/>
          <a:stretch>
            <a:fillRect/>
          </a:stretch>
        </p:blipFill>
        <p:spPr>
          <a:xfrm>
            <a:off x="3163079" y="2329756"/>
            <a:ext cx="6278846" cy="4164386"/>
          </a:xfrm>
          <a:prstGeom prst="rect">
            <a:avLst/>
          </a:prstGeom>
        </p:spPr>
      </p:pic>
    </p:spTree>
    <p:extLst>
      <p:ext uri="{BB962C8B-B14F-4D97-AF65-F5344CB8AC3E}">
        <p14:creationId xmlns:p14="http://schemas.microsoft.com/office/powerpoint/2010/main" val="2519811240"/>
      </p:ext>
    </p:extLst>
  </p:cSld>
  <p:clrMapOvr>
    <a:masterClrMapping/>
  </p:clrMapOvr>
  <mc:AlternateContent xmlns:mc="http://schemas.openxmlformats.org/markup-compatibility/2006" xmlns:p14="http://schemas.microsoft.com/office/powerpoint/2010/main">
    <mc:Choice Requires="p14">
      <p:transition spd="slow" p14:dur="2000" advTm="18693"/>
    </mc:Choice>
    <mc:Fallback xmlns="">
      <p:transition spd="slow" advTm="18693"/>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F129FC18-1F80-41F2-F799-9352E79FDD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3110" y="2259901"/>
            <a:ext cx="5686287" cy="3757959"/>
          </a:xfrm>
          <a:prstGeom prst="rect">
            <a:avLst/>
          </a:prstGeom>
        </p:spPr>
      </p:pic>
      <p:pic>
        <p:nvPicPr>
          <p:cNvPr id="6" name="Picture 5" descr="A green rectangle with white text&#10;&#10;Description automatically generated">
            <a:extLst>
              <a:ext uri="{FF2B5EF4-FFF2-40B4-BE49-F238E27FC236}">
                <a16:creationId xmlns:a16="http://schemas.microsoft.com/office/drawing/2014/main" id="{1C6BB406-226C-A3A3-6CC6-808ACAEB7E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48966" y="6129315"/>
            <a:ext cx="2504532" cy="989834"/>
          </a:xfrm>
          <a:prstGeom prst="rect">
            <a:avLst/>
          </a:prstGeom>
        </p:spPr>
      </p:pic>
      <p:grpSp>
        <p:nvGrpSpPr>
          <p:cNvPr id="13" name="Group 12">
            <a:extLst>
              <a:ext uri="{FF2B5EF4-FFF2-40B4-BE49-F238E27FC236}">
                <a16:creationId xmlns:a16="http://schemas.microsoft.com/office/drawing/2014/main" id="{EC300298-7A3D-7074-9620-C7766904F24D}"/>
              </a:ext>
            </a:extLst>
          </p:cNvPr>
          <p:cNvGrpSpPr/>
          <p:nvPr/>
        </p:nvGrpSpPr>
        <p:grpSpPr>
          <a:xfrm>
            <a:off x="6921593" y="2490624"/>
            <a:ext cx="4730744" cy="2944352"/>
            <a:chOff x="658953" y="2744294"/>
            <a:chExt cx="4730744" cy="2944352"/>
          </a:xfrm>
        </p:grpSpPr>
        <p:sp>
          <p:nvSpPr>
            <p:cNvPr id="30" name="TextBox 29"/>
            <p:cNvSpPr txBox="1"/>
            <p:nvPr/>
          </p:nvSpPr>
          <p:spPr>
            <a:xfrm>
              <a:off x="1329654" y="2826324"/>
              <a:ext cx="4060043" cy="2862322"/>
            </a:xfrm>
            <a:prstGeom prst="rect">
              <a:avLst/>
            </a:prstGeom>
            <a:noFill/>
          </p:spPr>
          <p:txBody>
            <a:bodyPr wrap="square" lIns="91440" tIns="45720" rIns="91440" bIns="45720" rtlCol="0" anchor="t">
              <a:spAutoFit/>
            </a:bodyPr>
            <a:lstStyle/>
            <a:p>
              <a:pPr>
                <a:buClr>
                  <a:srgbClr val="299D37"/>
                </a:buClr>
              </a:pPr>
              <a:r>
                <a:rPr lang="en-US">
                  <a:latin typeface="Calibri Light"/>
                  <a:ea typeface="Calibri Light"/>
                  <a:cs typeface="Calibri"/>
                </a:rPr>
                <a:t>No maximums</a:t>
              </a:r>
            </a:p>
            <a:p>
              <a:pPr>
                <a:buClr>
                  <a:srgbClr val="299D37"/>
                </a:buClr>
              </a:pPr>
              <a:endParaRPr lang="en-US">
                <a:latin typeface="Calibri Light"/>
                <a:ea typeface="Calibri Light"/>
                <a:cs typeface="Calibri"/>
              </a:endParaRPr>
            </a:p>
            <a:p>
              <a:pPr>
                <a:buClr>
                  <a:srgbClr val="299D37"/>
                </a:buClr>
              </a:pPr>
              <a:r>
                <a:rPr lang="en-US">
                  <a:latin typeface="Calibri Light"/>
                  <a:ea typeface="Calibri Light"/>
                  <a:cs typeface="Calibri"/>
                </a:rPr>
                <a:t>No waiting periods</a:t>
              </a:r>
            </a:p>
            <a:p>
              <a:pPr>
                <a:buClr>
                  <a:srgbClr val="299D37"/>
                </a:buClr>
              </a:pPr>
              <a:endParaRPr lang="en-US">
                <a:latin typeface="Calibri Light"/>
                <a:ea typeface="Calibri Light"/>
                <a:cs typeface="Calibri"/>
              </a:endParaRPr>
            </a:p>
            <a:p>
              <a:pPr>
                <a:buClr>
                  <a:srgbClr val="299D37"/>
                </a:buClr>
              </a:pPr>
              <a:r>
                <a:rPr lang="en-US">
                  <a:latin typeface="Calibri Light"/>
                  <a:ea typeface="Calibri Light"/>
                  <a:cs typeface="Calibri"/>
                </a:rPr>
                <a:t>No annual deductible</a:t>
              </a:r>
            </a:p>
            <a:p>
              <a:pPr>
                <a:buClr>
                  <a:srgbClr val="299D37"/>
                </a:buClr>
              </a:pPr>
              <a:endParaRPr lang="en-US">
                <a:latin typeface="Calibri Light"/>
                <a:ea typeface="Calibri Light"/>
                <a:cs typeface="Calibri"/>
              </a:endParaRPr>
            </a:p>
            <a:p>
              <a:pPr>
                <a:buClr>
                  <a:srgbClr val="299D37"/>
                </a:buClr>
              </a:pPr>
              <a:r>
                <a:rPr lang="en-US">
                  <a:latin typeface="Calibri Light"/>
                  <a:ea typeface="Calibri Light"/>
                  <a:cs typeface="Calibri"/>
                </a:rPr>
                <a:t>No claims to file</a:t>
              </a:r>
            </a:p>
            <a:p>
              <a:pPr>
                <a:buClr>
                  <a:srgbClr val="299D37"/>
                </a:buClr>
              </a:pPr>
              <a:endParaRPr lang="en-US">
                <a:latin typeface="Calibri Light"/>
                <a:ea typeface="Calibri Light"/>
                <a:cs typeface="Calibri"/>
              </a:endParaRPr>
            </a:p>
            <a:p>
              <a:pPr>
                <a:buClr>
                  <a:srgbClr val="299D37"/>
                </a:buClr>
              </a:pPr>
              <a:r>
                <a:rPr lang="en-US">
                  <a:latin typeface="Calibri Light"/>
                  <a:ea typeface="Calibri Light"/>
                  <a:cs typeface="Calibri"/>
                </a:rPr>
                <a:t>Payment is from the patient directly to the provider</a:t>
              </a:r>
            </a:p>
          </p:txBody>
        </p:sp>
        <p:pic>
          <p:nvPicPr>
            <p:cNvPr id="5" name="Picture 4" descr="A green check mark in a circle&#10;&#10;Description automatically generated">
              <a:extLst>
                <a:ext uri="{FF2B5EF4-FFF2-40B4-BE49-F238E27FC236}">
                  <a16:creationId xmlns:a16="http://schemas.microsoft.com/office/drawing/2014/main" id="{CFF94911-D458-3148-B784-496D5316DC2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7559" y="2744294"/>
              <a:ext cx="810366" cy="507359"/>
            </a:xfrm>
            <a:prstGeom prst="rect">
              <a:avLst/>
            </a:prstGeom>
          </p:spPr>
        </p:pic>
        <p:pic>
          <p:nvPicPr>
            <p:cNvPr id="7" name="Picture 6" descr="A green check mark in a circle&#10;&#10;Description automatically generated">
              <a:extLst>
                <a:ext uri="{FF2B5EF4-FFF2-40B4-BE49-F238E27FC236}">
                  <a16:creationId xmlns:a16="http://schemas.microsoft.com/office/drawing/2014/main" id="{AF282F09-ACBD-AE42-494D-B0DD1A80DF3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8817" y="3306239"/>
              <a:ext cx="810366" cy="507359"/>
            </a:xfrm>
            <a:prstGeom prst="rect">
              <a:avLst/>
            </a:prstGeom>
          </p:spPr>
        </p:pic>
        <p:pic>
          <p:nvPicPr>
            <p:cNvPr id="8" name="Picture 7" descr="A green check mark in a circle&#10;&#10;Description automatically generated">
              <a:extLst>
                <a:ext uri="{FF2B5EF4-FFF2-40B4-BE49-F238E27FC236}">
                  <a16:creationId xmlns:a16="http://schemas.microsoft.com/office/drawing/2014/main" id="{424693F0-336C-4475-E908-A375FFA206F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8817" y="3868184"/>
              <a:ext cx="810366" cy="507359"/>
            </a:xfrm>
            <a:prstGeom prst="rect">
              <a:avLst/>
            </a:prstGeom>
          </p:spPr>
        </p:pic>
        <p:pic>
          <p:nvPicPr>
            <p:cNvPr id="9" name="Picture 8" descr="A green check mark in a circle&#10;&#10;Description automatically generated">
              <a:extLst>
                <a:ext uri="{FF2B5EF4-FFF2-40B4-BE49-F238E27FC236}">
                  <a16:creationId xmlns:a16="http://schemas.microsoft.com/office/drawing/2014/main" id="{BF5BA9FB-7ED1-C95A-B516-07262AF9EB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8953" y="4430129"/>
              <a:ext cx="810366" cy="507359"/>
            </a:xfrm>
            <a:prstGeom prst="rect">
              <a:avLst/>
            </a:prstGeom>
          </p:spPr>
        </p:pic>
        <p:pic>
          <p:nvPicPr>
            <p:cNvPr id="10" name="Picture 9" descr="A green check mark in a circle&#10;&#10;Description automatically generated">
              <a:extLst>
                <a:ext uri="{FF2B5EF4-FFF2-40B4-BE49-F238E27FC236}">
                  <a16:creationId xmlns:a16="http://schemas.microsoft.com/office/drawing/2014/main" id="{1CF78C4A-AA87-E2CE-1120-0C913803EC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8953" y="4992074"/>
              <a:ext cx="810366" cy="507359"/>
            </a:xfrm>
            <a:prstGeom prst="rect">
              <a:avLst/>
            </a:prstGeom>
          </p:spPr>
        </p:pic>
      </p:grpSp>
      <p:sp>
        <p:nvSpPr>
          <p:cNvPr id="15" name="TextBox 14">
            <a:extLst>
              <a:ext uri="{FF2B5EF4-FFF2-40B4-BE49-F238E27FC236}">
                <a16:creationId xmlns:a16="http://schemas.microsoft.com/office/drawing/2014/main" id="{B1C74F8C-1A72-0981-1FD4-826467C5D72C}"/>
              </a:ext>
            </a:extLst>
          </p:cNvPr>
          <p:cNvSpPr txBox="1"/>
          <p:nvPr/>
        </p:nvSpPr>
        <p:spPr>
          <a:xfrm>
            <a:off x="297297" y="902547"/>
            <a:ext cx="11355040" cy="707886"/>
          </a:xfrm>
          <a:prstGeom prst="rect">
            <a:avLst/>
          </a:prstGeom>
          <a:noFill/>
        </p:spPr>
        <p:txBody>
          <a:bodyPr wrap="square" rtlCol="0">
            <a:spAutoFit/>
          </a:bodyPr>
          <a:lstStyle/>
          <a:p>
            <a:r>
              <a:rPr lang="en-US" sz="2000">
                <a:latin typeface="Calibri Light" panose="020F0302020204030204" pitchFamily="34" charset="0"/>
                <a:cs typeface="Calibri Light" panose="020F0302020204030204" pitchFamily="34" charset="0"/>
              </a:rPr>
              <a:t>Patient Direct is a dental savings plan that provides members with significant savings on certain dental procedures</a:t>
            </a:r>
          </a:p>
        </p:txBody>
      </p:sp>
      <p:sp>
        <p:nvSpPr>
          <p:cNvPr id="16" name="Title 2">
            <a:extLst>
              <a:ext uri="{FF2B5EF4-FFF2-40B4-BE49-F238E27FC236}">
                <a16:creationId xmlns:a16="http://schemas.microsoft.com/office/drawing/2014/main" id="{120775C1-3423-C260-A0FB-A40F9B766DD3}"/>
              </a:ext>
            </a:extLst>
          </p:cNvPr>
          <p:cNvSpPr txBox="1">
            <a:spLocks/>
          </p:cNvSpPr>
          <p:nvPr/>
        </p:nvSpPr>
        <p:spPr>
          <a:xfrm>
            <a:off x="297298" y="257843"/>
            <a:ext cx="10348290" cy="776485"/>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a:solidFill>
                  <a:srgbClr val="00B30E"/>
                </a:solidFill>
                <a:latin typeface="Calibri Light"/>
                <a:ea typeface="Calibri"/>
                <a:cs typeface="Calibri"/>
              </a:rPr>
              <a:t>Delta Dental Patient Direct</a:t>
            </a:r>
            <a:r>
              <a:rPr lang="en-US" sz="3600">
                <a:solidFill>
                  <a:srgbClr val="299D37"/>
                </a:solidFill>
                <a:latin typeface="Calibri Light"/>
                <a:ea typeface="Calibri"/>
                <a:cs typeface="Calibri"/>
              </a:rPr>
              <a:t>®</a:t>
            </a:r>
            <a:endParaRPr lang="en-US" sz="3600">
              <a:solidFill>
                <a:srgbClr val="00B30E"/>
              </a:solidFill>
              <a:latin typeface="Calibri Light"/>
              <a:ea typeface="Calibri"/>
              <a:cs typeface="Calibri"/>
            </a:endParaRPr>
          </a:p>
        </p:txBody>
      </p:sp>
    </p:spTree>
    <p:extLst>
      <p:ext uri="{BB962C8B-B14F-4D97-AF65-F5344CB8AC3E}">
        <p14:creationId xmlns:p14="http://schemas.microsoft.com/office/powerpoint/2010/main" val="3639749531"/>
      </p:ext>
    </p:extLst>
  </p:cSld>
  <p:clrMapOvr>
    <a:masterClrMapping/>
  </p:clrMapOvr>
  <mc:AlternateContent xmlns:mc="http://schemas.openxmlformats.org/markup-compatibility/2006" xmlns:p14="http://schemas.microsoft.com/office/powerpoint/2010/main">
    <mc:Choice Requires="p14">
      <p:transition spd="slow" p14:dur="2000" advTm="18693"/>
    </mc:Choice>
    <mc:Fallback xmlns="">
      <p:transition spd="slow" advTm="18693"/>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B9EA5E4E-3D11-382D-ED4D-9D708C7823D8}"/>
              </a:ext>
            </a:extLst>
          </p:cNvPr>
          <p:cNvSpPr/>
          <p:nvPr/>
        </p:nvSpPr>
        <p:spPr>
          <a:xfrm>
            <a:off x="405618" y="1639436"/>
            <a:ext cx="2117801" cy="3843289"/>
          </a:xfrm>
          <a:prstGeom prst="roundRect">
            <a:avLst>
              <a:gd name="adj" fmla="val 7998"/>
            </a:avLst>
          </a:prstGeom>
          <a:solidFill>
            <a:schemeClr val="bg1"/>
          </a:solidFill>
          <a:ln>
            <a:solidFill>
              <a:srgbClr val="00A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a:ea typeface="Calibri Light"/>
              <a:cs typeface="Calibri Light"/>
            </a:endParaRPr>
          </a:p>
        </p:txBody>
      </p:sp>
      <p:sp>
        <p:nvSpPr>
          <p:cNvPr id="13" name="TextBox 12">
            <a:extLst>
              <a:ext uri="{FF2B5EF4-FFF2-40B4-BE49-F238E27FC236}">
                <a16:creationId xmlns:a16="http://schemas.microsoft.com/office/drawing/2014/main" id="{89F9B7C4-5E03-88D9-B5D7-D8AC2E33F855}"/>
              </a:ext>
            </a:extLst>
          </p:cNvPr>
          <p:cNvSpPr txBox="1"/>
          <p:nvPr/>
        </p:nvSpPr>
        <p:spPr>
          <a:xfrm>
            <a:off x="267493" y="1251713"/>
            <a:ext cx="2443842" cy="1578498"/>
          </a:xfrm>
          <a:prstGeom prst="rect">
            <a:avLst/>
          </a:prstGeom>
          <a:noFill/>
        </p:spPr>
        <p:txBody>
          <a:bodyPr wrap="square" lIns="91440" tIns="45720" rIns="91440" bIns="45720" anchor="ctr">
            <a:noAutofit/>
          </a:bodyPr>
          <a:lstStyle/>
          <a:p>
            <a:pPr algn="ctr">
              <a:spcBef>
                <a:spcPts val="1200"/>
              </a:spcBef>
            </a:pPr>
            <a:r>
              <a:rPr lang="en-US" sz="2000">
                <a:solidFill>
                  <a:srgbClr val="00AEC7"/>
                </a:solidFill>
                <a:latin typeface="Calibri Light"/>
                <a:ea typeface="Calibri Light"/>
                <a:cs typeface="Calibri Light"/>
              </a:rPr>
              <a:t>VSP Vision Saving Pass </a:t>
            </a:r>
            <a:endParaRPr lang="en-US" sz="2000">
              <a:solidFill>
                <a:srgbClr val="000000"/>
              </a:solidFill>
              <a:latin typeface="Calibri" panose="020F0502020204030204"/>
              <a:ea typeface="Calibri"/>
              <a:cs typeface="Calibri"/>
            </a:endParaRPr>
          </a:p>
        </p:txBody>
      </p:sp>
      <p:sp>
        <p:nvSpPr>
          <p:cNvPr id="2" name="TextBox 1">
            <a:extLst>
              <a:ext uri="{FF2B5EF4-FFF2-40B4-BE49-F238E27FC236}">
                <a16:creationId xmlns:a16="http://schemas.microsoft.com/office/drawing/2014/main" id="{60E29B95-28EC-04B8-63BF-4295F4241F5C}"/>
              </a:ext>
            </a:extLst>
          </p:cNvPr>
          <p:cNvSpPr txBox="1"/>
          <p:nvPr/>
        </p:nvSpPr>
        <p:spPr>
          <a:xfrm>
            <a:off x="10242550" y="406400"/>
            <a:ext cx="0" cy="0"/>
          </a:xfrm>
          <a:prstGeom prst="rect">
            <a:avLst/>
          </a:prstGeom>
          <a:noFill/>
        </p:spPr>
        <p:txBody>
          <a:bodyPr wrap="none" rtlCol="0">
            <a:noAutofit/>
          </a:bodyPr>
          <a:lstStyle/>
          <a:p>
            <a:pPr algn="l"/>
            <a:endParaRPr lang="en-US" sz="1400">
              <a:solidFill>
                <a:srgbClr val="3CAD2B"/>
              </a:solidFill>
              <a:effectLst/>
              <a:latin typeface="Gotham Bold"/>
            </a:endParaRPr>
          </a:p>
        </p:txBody>
      </p:sp>
      <p:pic>
        <p:nvPicPr>
          <p:cNvPr id="20" name="Picture 19" descr="A green rectangle with white text&#10;&#10;Description automatically generated">
            <a:extLst>
              <a:ext uri="{FF2B5EF4-FFF2-40B4-BE49-F238E27FC236}">
                <a16:creationId xmlns:a16="http://schemas.microsoft.com/office/drawing/2014/main" id="{C3C807C6-D90C-34DF-8841-ED58416EEA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51865" y="6127285"/>
            <a:ext cx="2504532" cy="989834"/>
          </a:xfrm>
          <a:prstGeom prst="rect">
            <a:avLst/>
          </a:prstGeom>
        </p:spPr>
      </p:pic>
      <p:sp>
        <p:nvSpPr>
          <p:cNvPr id="44" name="Rounded Rectangle 43">
            <a:extLst>
              <a:ext uri="{FF2B5EF4-FFF2-40B4-BE49-F238E27FC236}">
                <a16:creationId xmlns:a16="http://schemas.microsoft.com/office/drawing/2014/main" id="{0F629DF2-90B3-D428-E9EC-8A86B68D5223}"/>
              </a:ext>
            </a:extLst>
          </p:cNvPr>
          <p:cNvSpPr/>
          <p:nvPr/>
        </p:nvSpPr>
        <p:spPr>
          <a:xfrm>
            <a:off x="2678954" y="1635761"/>
            <a:ext cx="2117801" cy="3846964"/>
          </a:xfrm>
          <a:prstGeom prst="roundRect">
            <a:avLst>
              <a:gd name="adj" fmla="val 7998"/>
            </a:avLst>
          </a:prstGeom>
          <a:solidFill>
            <a:schemeClr val="bg1"/>
          </a:solidFill>
          <a:ln>
            <a:solidFill>
              <a:srgbClr val="5C3B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a:ea typeface="Calibri Light"/>
              <a:cs typeface="Calibri Light"/>
            </a:endParaRPr>
          </a:p>
        </p:txBody>
      </p:sp>
      <p:sp>
        <p:nvSpPr>
          <p:cNvPr id="45" name="TextBox 44">
            <a:extLst>
              <a:ext uri="{FF2B5EF4-FFF2-40B4-BE49-F238E27FC236}">
                <a16:creationId xmlns:a16="http://schemas.microsoft.com/office/drawing/2014/main" id="{76254C3B-297C-6AC9-5706-6A9D8559082A}"/>
              </a:ext>
            </a:extLst>
          </p:cNvPr>
          <p:cNvSpPr txBox="1"/>
          <p:nvPr/>
        </p:nvSpPr>
        <p:spPr>
          <a:xfrm>
            <a:off x="2505846" y="1134128"/>
            <a:ext cx="2443842" cy="1521675"/>
          </a:xfrm>
          <a:prstGeom prst="rect">
            <a:avLst/>
          </a:prstGeom>
          <a:noFill/>
        </p:spPr>
        <p:txBody>
          <a:bodyPr wrap="square" lIns="91440" tIns="45720" rIns="91440" bIns="45720" anchor="ctr">
            <a:noAutofit/>
          </a:bodyPr>
          <a:lstStyle/>
          <a:p>
            <a:pPr algn="ctr">
              <a:spcBef>
                <a:spcPts val="1200"/>
              </a:spcBef>
            </a:pPr>
            <a:r>
              <a:rPr lang="en-US" sz="2000">
                <a:solidFill>
                  <a:srgbClr val="5C3B86"/>
                </a:solidFill>
                <a:latin typeface="Calibri Light"/>
                <a:ea typeface="Calibri Light"/>
                <a:cs typeface="Calibri Light"/>
              </a:rPr>
              <a:t> </a:t>
            </a:r>
            <a:r>
              <a:rPr lang="en-US" sz="2000" err="1">
                <a:solidFill>
                  <a:srgbClr val="5C3B86"/>
                </a:solidFill>
                <a:latin typeface="Calibri Light"/>
                <a:ea typeface="Calibri Light"/>
                <a:cs typeface="Calibri Light"/>
              </a:rPr>
              <a:t>DeltaHearing</a:t>
            </a:r>
          </a:p>
        </p:txBody>
      </p:sp>
      <p:sp>
        <p:nvSpPr>
          <p:cNvPr id="46" name="Rounded Rectangle 45">
            <a:extLst>
              <a:ext uri="{FF2B5EF4-FFF2-40B4-BE49-F238E27FC236}">
                <a16:creationId xmlns:a16="http://schemas.microsoft.com/office/drawing/2014/main" id="{41978C6E-644B-0370-37C2-B24B30831A58}"/>
              </a:ext>
            </a:extLst>
          </p:cNvPr>
          <p:cNvSpPr/>
          <p:nvPr/>
        </p:nvSpPr>
        <p:spPr>
          <a:xfrm>
            <a:off x="4947082" y="1635760"/>
            <a:ext cx="2117801" cy="3850640"/>
          </a:xfrm>
          <a:prstGeom prst="roundRect">
            <a:avLst>
              <a:gd name="adj" fmla="val 7998"/>
            </a:avLst>
          </a:prstGeom>
          <a:solidFill>
            <a:schemeClr val="bg1"/>
          </a:solidFill>
          <a:ln>
            <a:solidFill>
              <a:srgbClr val="00A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a:ea typeface="Calibri Light"/>
              <a:cs typeface="Calibri Light"/>
            </a:endParaRPr>
          </a:p>
        </p:txBody>
      </p:sp>
      <p:sp>
        <p:nvSpPr>
          <p:cNvPr id="47" name="TextBox 46">
            <a:extLst>
              <a:ext uri="{FF2B5EF4-FFF2-40B4-BE49-F238E27FC236}">
                <a16:creationId xmlns:a16="http://schemas.microsoft.com/office/drawing/2014/main" id="{80484516-981C-391E-2E1F-366C80AE1C89}"/>
              </a:ext>
            </a:extLst>
          </p:cNvPr>
          <p:cNvSpPr txBox="1"/>
          <p:nvPr/>
        </p:nvSpPr>
        <p:spPr>
          <a:xfrm>
            <a:off x="4914190" y="1251713"/>
            <a:ext cx="2177058" cy="1521675"/>
          </a:xfrm>
          <a:prstGeom prst="rect">
            <a:avLst/>
          </a:prstGeom>
          <a:noFill/>
        </p:spPr>
        <p:txBody>
          <a:bodyPr wrap="square" lIns="91440" tIns="45720" rIns="91440" bIns="45720" anchor="ctr">
            <a:noAutofit/>
          </a:bodyPr>
          <a:lstStyle/>
          <a:p>
            <a:pPr algn="ctr">
              <a:spcBef>
                <a:spcPts val="1200"/>
              </a:spcBef>
            </a:pPr>
            <a:r>
              <a:rPr lang="en-US" sz="2000" dirty="0">
                <a:solidFill>
                  <a:srgbClr val="00AEC7"/>
                </a:solidFill>
                <a:latin typeface="Calibri Light"/>
                <a:ea typeface="Calibri Light"/>
                <a:cs typeface="Calibri Light"/>
              </a:rPr>
              <a:t>Healthcare Spending Card</a:t>
            </a:r>
            <a:endParaRPr lang="en-US" dirty="0"/>
          </a:p>
        </p:txBody>
      </p:sp>
      <p:sp>
        <p:nvSpPr>
          <p:cNvPr id="48" name="Rounded Rectangle 47">
            <a:extLst>
              <a:ext uri="{FF2B5EF4-FFF2-40B4-BE49-F238E27FC236}">
                <a16:creationId xmlns:a16="http://schemas.microsoft.com/office/drawing/2014/main" id="{9075EFD4-E8DB-B385-3FDA-ADACE47894C7}"/>
              </a:ext>
            </a:extLst>
          </p:cNvPr>
          <p:cNvSpPr/>
          <p:nvPr/>
        </p:nvSpPr>
        <p:spPr>
          <a:xfrm>
            <a:off x="7213733" y="1635247"/>
            <a:ext cx="2117801" cy="3850641"/>
          </a:xfrm>
          <a:prstGeom prst="roundRect">
            <a:avLst>
              <a:gd name="adj" fmla="val 7998"/>
            </a:avLst>
          </a:prstGeom>
          <a:solidFill>
            <a:schemeClr val="bg1"/>
          </a:solidFill>
          <a:ln>
            <a:solidFill>
              <a:srgbClr val="5C3B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a:ea typeface="Calibri Light"/>
              <a:cs typeface="Calibri Light"/>
            </a:endParaRPr>
          </a:p>
        </p:txBody>
      </p:sp>
      <p:sp>
        <p:nvSpPr>
          <p:cNvPr id="49" name="TextBox 48">
            <a:extLst>
              <a:ext uri="{FF2B5EF4-FFF2-40B4-BE49-F238E27FC236}">
                <a16:creationId xmlns:a16="http://schemas.microsoft.com/office/drawing/2014/main" id="{700B3424-3B62-199E-3446-46A22EADC247}"/>
              </a:ext>
            </a:extLst>
          </p:cNvPr>
          <p:cNvSpPr txBox="1"/>
          <p:nvPr/>
        </p:nvSpPr>
        <p:spPr>
          <a:xfrm>
            <a:off x="7038272" y="1133024"/>
            <a:ext cx="2443842" cy="1521675"/>
          </a:xfrm>
          <a:prstGeom prst="rect">
            <a:avLst/>
          </a:prstGeom>
          <a:noFill/>
        </p:spPr>
        <p:txBody>
          <a:bodyPr wrap="square" anchor="ctr">
            <a:noAutofit/>
          </a:bodyPr>
          <a:lstStyle/>
          <a:p>
            <a:pPr marR="0" lvl="0" algn="ctr">
              <a:spcBef>
                <a:spcPts val="1200"/>
              </a:spcBef>
              <a:spcAft>
                <a:spcPts val="0"/>
              </a:spcAft>
            </a:pPr>
            <a:r>
              <a:rPr lang="en-US" sz="2000">
                <a:solidFill>
                  <a:srgbClr val="5C3B86"/>
                </a:solidFill>
                <a:latin typeface="Calibri Light"/>
                <a:ea typeface="Calibri Light"/>
                <a:cs typeface="Calibri Light"/>
              </a:rPr>
              <a:t>Virtual Visits</a:t>
            </a:r>
          </a:p>
        </p:txBody>
      </p:sp>
      <p:sp>
        <p:nvSpPr>
          <p:cNvPr id="50" name="Rounded Rectangle 49">
            <a:extLst>
              <a:ext uri="{FF2B5EF4-FFF2-40B4-BE49-F238E27FC236}">
                <a16:creationId xmlns:a16="http://schemas.microsoft.com/office/drawing/2014/main" id="{56658023-FF51-50DB-4315-7D10D31F4D20}"/>
              </a:ext>
            </a:extLst>
          </p:cNvPr>
          <p:cNvSpPr/>
          <p:nvPr/>
        </p:nvSpPr>
        <p:spPr>
          <a:xfrm>
            <a:off x="9486911" y="1635247"/>
            <a:ext cx="2329581" cy="3851153"/>
          </a:xfrm>
          <a:prstGeom prst="roundRect">
            <a:avLst>
              <a:gd name="adj" fmla="val 7998"/>
            </a:avLst>
          </a:prstGeom>
          <a:solidFill>
            <a:schemeClr val="bg1"/>
          </a:solidFill>
          <a:ln>
            <a:solidFill>
              <a:srgbClr val="00A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a:ea typeface="Calibri Light"/>
              <a:cs typeface="Calibri Light"/>
            </a:endParaRPr>
          </a:p>
        </p:txBody>
      </p:sp>
      <p:sp>
        <p:nvSpPr>
          <p:cNvPr id="51" name="TextBox 50">
            <a:extLst>
              <a:ext uri="{FF2B5EF4-FFF2-40B4-BE49-F238E27FC236}">
                <a16:creationId xmlns:a16="http://schemas.microsoft.com/office/drawing/2014/main" id="{DD3CA6F3-9016-8C53-71D0-444D2D0F4F93}"/>
              </a:ext>
            </a:extLst>
          </p:cNvPr>
          <p:cNvSpPr txBox="1"/>
          <p:nvPr/>
        </p:nvSpPr>
        <p:spPr>
          <a:xfrm>
            <a:off x="9295315" y="1285463"/>
            <a:ext cx="2688226" cy="1521675"/>
          </a:xfrm>
          <a:prstGeom prst="rect">
            <a:avLst/>
          </a:prstGeom>
          <a:noFill/>
        </p:spPr>
        <p:txBody>
          <a:bodyPr wrap="square" anchor="ctr">
            <a:noAutofit/>
          </a:bodyPr>
          <a:lstStyle/>
          <a:p>
            <a:pPr marR="0" lvl="0" algn="ctr">
              <a:spcBef>
                <a:spcPts val="1200"/>
              </a:spcBef>
              <a:spcAft>
                <a:spcPts val="0"/>
              </a:spcAft>
            </a:pPr>
            <a:r>
              <a:rPr lang="en-US" sz="2000">
                <a:solidFill>
                  <a:srgbClr val="00AEC7"/>
                </a:solidFill>
                <a:latin typeface="Calibri Light"/>
                <a:ea typeface="Calibri Light"/>
                <a:cs typeface="Calibri Light"/>
              </a:rPr>
              <a:t>Prescription       Discounts</a:t>
            </a:r>
          </a:p>
        </p:txBody>
      </p:sp>
      <p:sp>
        <p:nvSpPr>
          <p:cNvPr id="4" name="TextBox 3">
            <a:extLst>
              <a:ext uri="{FF2B5EF4-FFF2-40B4-BE49-F238E27FC236}">
                <a16:creationId xmlns:a16="http://schemas.microsoft.com/office/drawing/2014/main" id="{5EFEE5A9-2622-BCAC-4BE0-D22AA7DFC447}"/>
              </a:ext>
            </a:extLst>
          </p:cNvPr>
          <p:cNvSpPr txBox="1"/>
          <p:nvPr/>
        </p:nvSpPr>
        <p:spPr>
          <a:xfrm>
            <a:off x="297297" y="902547"/>
            <a:ext cx="11355040" cy="400110"/>
          </a:xfrm>
          <a:prstGeom prst="rect">
            <a:avLst/>
          </a:prstGeom>
          <a:noFill/>
        </p:spPr>
        <p:txBody>
          <a:bodyPr wrap="square" rtlCol="0">
            <a:spAutoFit/>
          </a:bodyPr>
          <a:lstStyle/>
          <a:p>
            <a:r>
              <a:rPr lang="en-US" sz="2000">
                <a:latin typeface="Calibri Light" panose="020F0302020204030204" pitchFamily="34" charset="0"/>
                <a:cs typeface="Calibri Light" panose="020F0302020204030204" pitchFamily="34" charset="0"/>
              </a:rPr>
              <a:t>Additional services for Patient Direct® members</a:t>
            </a:r>
          </a:p>
        </p:txBody>
      </p:sp>
      <p:sp>
        <p:nvSpPr>
          <p:cNvPr id="5" name="Title 2">
            <a:extLst>
              <a:ext uri="{FF2B5EF4-FFF2-40B4-BE49-F238E27FC236}">
                <a16:creationId xmlns:a16="http://schemas.microsoft.com/office/drawing/2014/main" id="{B3DB9672-7DCD-DE3D-7040-15340C14A72E}"/>
              </a:ext>
            </a:extLst>
          </p:cNvPr>
          <p:cNvSpPr txBox="1">
            <a:spLocks/>
          </p:cNvSpPr>
          <p:nvPr/>
        </p:nvSpPr>
        <p:spPr>
          <a:xfrm>
            <a:off x="297298" y="257843"/>
            <a:ext cx="10348290" cy="776485"/>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a:solidFill>
                  <a:srgbClr val="00B30E"/>
                </a:solidFill>
                <a:latin typeface="Calibri Light"/>
                <a:ea typeface="Calibri"/>
                <a:cs typeface="Calibri"/>
              </a:rPr>
              <a:t>Delta Dental Patient Direct</a:t>
            </a:r>
            <a:r>
              <a:rPr lang="en-US" sz="3600">
                <a:solidFill>
                  <a:srgbClr val="299D37"/>
                </a:solidFill>
                <a:latin typeface="Calibri Light"/>
                <a:ea typeface="Calibri"/>
                <a:cs typeface="Calibri"/>
              </a:rPr>
              <a:t>®</a:t>
            </a:r>
            <a:endParaRPr lang="en-US" sz="3600">
              <a:solidFill>
                <a:srgbClr val="00B30E"/>
              </a:solidFill>
              <a:latin typeface="Calibri Light"/>
              <a:ea typeface="Calibri"/>
              <a:cs typeface="Calibri"/>
            </a:endParaRPr>
          </a:p>
        </p:txBody>
      </p:sp>
      <p:sp>
        <p:nvSpPr>
          <p:cNvPr id="6" name="TextBox 5">
            <a:extLst>
              <a:ext uri="{FF2B5EF4-FFF2-40B4-BE49-F238E27FC236}">
                <a16:creationId xmlns:a16="http://schemas.microsoft.com/office/drawing/2014/main" id="{7B153049-DE1F-1D90-9EA9-9CBEE457FBC8}"/>
              </a:ext>
            </a:extLst>
          </p:cNvPr>
          <p:cNvSpPr txBox="1"/>
          <p:nvPr/>
        </p:nvSpPr>
        <p:spPr>
          <a:xfrm>
            <a:off x="405511" y="2948772"/>
            <a:ext cx="2111849" cy="1298024"/>
          </a:xfrm>
          <a:prstGeom prst="rect">
            <a:avLst/>
          </a:prstGeom>
          <a:noFill/>
        </p:spPr>
        <p:txBody>
          <a:bodyPr wrap="square" anchor="ctr">
            <a:noAutofit/>
          </a:bodyPr>
          <a:lstStyle/>
          <a:p>
            <a:endParaRPr lang="en-US" sz="1200">
              <a:effectLst/>
              <a:latin typeface="Calibri Light"/>
              <a:ea typeface="Calibri Light"/>
              <a:cs typeface="Calibri Light"/>
            </a:endParaRPr>
          </a:p>
          <a:p>
            <a:pPr marL="171450" indent="-171450">
              <a:buFont typeface="Arial" panose="020B0604020202020204" pitchFamily="34" charset="0"/>
              <a:buChar char="•"/>
            </a:pPr>
            <a:r>
              <a:rPr lang="en-US" sz="1200">
                <a:latin typeface="Calibri Light"/>
                <a:ea typeface="Calibri Light"/>
                <a:cs typeface="Calibri Light"/>
              </a:rPr>
              <a:t>S</a:t>
            </a:r>
            <a:r>
              <a:rPr lang="en-US" sz="1200">
                <a:effectLst/>
                <a:latin typeface="Calibri Light"/>
                <a:ea typeface="Calibri Light"/>
                <a:cs typeface="Calibri Light"/>
              </a:rPr>
              <a:t>ave you up to 25% on frames </a:t>
            </a:r>
          </a:p>
          <a:p>
            <a:pPr marL="171450" indent="-171450">
              <a:buFont typeface="Arial" panose="020B0604020202020204" pitchFamily="34" charset="0"/>
              <a:buChar char="•"/>
            </a:pPr>
            <a:endParaRPr lang="en-US" sz="1200">
              <a:effectLst/>
              <a:latin typeface="Calibri Light"/>
              <a:ea typeface="Calibri Light"/>
              <a:cs typeface="Calibri Light"/>
            </a:endParaRPr>
          </a:p>
          <a:p>
            <a:pPr marL="171450" indent="-171450">
              <a:buFont typeface="Arial" panose="020B0604020202020204" pitchFamily="34" charset="0"/>
              <a:buChar char="•"/>
            </a:pPr>
            <a:r>
              <a:rPr lang="en-US" sz="1200">
                <a:latin typeface="Calibri Light"/>
                <a:ea typeface="Calibri Light"/>
                <a:cs typeface="Calibri Light"/>
              </a:rPr>
              <a:t>A</a:t>
            </a:r>
            <a:r>
              <a:rPr lang="en-US" sz="1200">
                <a:effectLst/>
                <a:latin typeface="Calibri Light"/>
                <a:ea typeface="Calibri Light"/>
                <a:cs typeface="Calibri Light"/>
              </a:rPr>
              <a:t>dditional discounts on exams, lenses, contact lenses, and other vision care services! </a:t>
            </a:r>
          </a:p>
          <a:p>
            <a:pPr marL="171450" indent="-171450">
              <a:buFont typeface="Arial" panose="020B0604020202020204" pitchFamily="34" charset="0"/>
              <a:buChar char="•"/>
            </a:pPr>
            <a:endParaRPr lang="en-US" sz="1200">
              <a:effectLst/>
              <a:latin typeface="Calibri Light"/>
              <a:ea typeface="Calibri Light"/>
              <a:cs typeface="Calibri Light"/>
            </a:endParaRPr>
          </a:p>
          <a:p>
            <a:pPr marL="171450" indent="-171450">
              <a:buFont typeface="Arial" panose="020B0604020202020204" pitchFamily="34" charset="0"/>
              <a:buChar char="•"/>
            </a:pPr>
            <a:r>
              <a:rPr lang="en-US" sz="1200">
                <a:effectLst/>
                <a:latin typeface="Calibri Light"/>
                <a:ea typeface="Calibri Light"/>
                <a:cs typeface="Calibri Light"/>
              </a:rPr>
              <a:t>Easy access to national vision care providers at leading optical retailers. </a:t>
            </a:r>
          </a:p>
          <a:p>
            <a:pPr marL="171450" indent="-171450">
              <a:buFont typeface="Arial" panose="020B0604020202020204" pitchFamily="34" charset="0"/>
              <a:buChar char="•"/>
            </a:pPr>
            <a:endParaRPr lang="en-US" sz="1200">
              <a:latin typeface="Calibri Light"/>
              <a:ea typeface="Calibri Light"/>
              <a:cs typeface="Calibri Light"/>
            </a:endParaRPr>
          </a:p>
          <a:p>
            <a:pPr marL="171450" indent="-171450">
              <a:buFont typeface="Arial" panose="020B0604020202020204" pitchFamily="34" charset="0"/>
              <a:buChar char="•"/>
            </a:pPr>
            <a:r>
              <a:rPr lang="en-US" sz="1200">
                <a:effectLst/>
                <a:latin typeface="Calibri Light"/>
                <a:ea typeface="Calibri Light"/>
                <a:cs typeface="Calibri Light"/>
              </a:rPr>
              <a:t>Learn more at </a:t>
            </a:r>
            <a:r>
              <a:rPr lang="en-US" sz="1200" err="1">
                <a:effectLst/>
                <a:latin typeface="Calibri Light"/>
                <a:ea typeface="Calibri Light"/>
                <a:cs typeface="Calibri Light"/>
              </a:rPr>
              <a:t>getvspsavings.com</a:t>
            </a:r>
            <a:endParaRPr lang="en-US" sz="1200">
              <a:effectLst/>
              <a:latin typeface="Calibri Light"/>
              <a:ea typeface="Calibri Light"/>
              <a:cs typeface="Calibri Light"/>
            </a:endParaRPr>
          </a:p>
        </p:txBody>
      </p:sp>
      <p:sp>
        <p:nvSpPr>
          <p:cNvPr id="7" name="TextBox 6">
            <a:extLst>
              <a:ext uri="{FF2B5EF4-FFF2-40B4-BE49-F238E27FC236}">
                <a16:creationId xmlns:a16="http://schemas.microsoft.com/office/drawing/2014/main" id="{430C6D56-330C-8271-3091-DB4C9B0116A6}"/>
              </a:ext>
            </a:extLst>
          </p:cNvPr>
          <p:cNvSpPr txBox="1"/>
          <p:nvPr/>
        </p:nvSpPr>
        <p:spPr>
          <a:xfrm>
            <a:off x="2279920" y="2771240"/>
            <a:ext cx="2548296" cy="1298024"/>
          </a:xfrm>
          <a:prstGeom prst="rect">
            <a:avLst/>
          </a:prstGeom>
          <a:noFill/>
        </p:spPr>
        <p:txBody>
          <a:bodyPr wrap="square" lIns="91440" tIns="45720" rIns="91440" bIns="45720" anchor="ctr">
            <a:noAutofit/>
          </a:bodyPr>
          <a:lstStyle/>
          <a:p>
            <a:pPr marL="628650" lvl="1" indent="-171450">
              <a:buFont typeface="Arial" panose="020B0604020202020204" pitchFamily="34" charset="0"/>
              <a:buChar char="•"/>
            </a:pPr>
            <a:r>
              <a:rPr lang="en-US" sz="1200">
                <a:latin typeface="Calibri Light"/>
                <a:ea typeface="Calibri Light"/>
                <a:cs typeface="Calibri Light"/>
              </a:rPr>
              <a:t>S</a:t>
            </a:r>
            <a:r>
              <a:rPr lang="en-US" sz="1200">
                <a:effectLst/>
                <a:latin typeface="Calibri Light"/>
                <a:ea typeface="Calibri Light"/>
                <a:cs typeface="Calibri Light"/>
              </a:rPr>
              <a:t>avings on hearing aids, tests, and other hearing care-related products and services. </a:t>
            </a:r>
          </a:p>
          <a:p>
            <a:pPr marL="628650" lvl="1" indent="-171450">
              <a:buFont typeface="Arial" panose="020B0604020202020204" pitchFamily="34" charset="0"/>
              <a:buChar char="•"/>
            </a:pPr>
            <a:endParaRPr lang="en-US" sz="1200">
              <a:latin typeface="Calibri Light"/>
              <a:ea typeface="Calibri Light"/>
              <a:cs typeface="Calibri Light"/>
            </a:endParaRPr>
          </a:p>
          <a:p>
            <a:pPr marL="628650" lvl="1" indent="-171450">
              <a:buFont typeface="Arial" panose="020B0604020202020204" pitchFamily="34" charset="0"/>
              <a:buChar char="•"/>
            </a:pPr>
            <a:r>
              <a:rPr lang="en-US" sz="1200">
                <a:latin typeface="Calibri Light"/>
                <a:ea typeface="Calibri Light"/>
                <a:cs typeface="Calibri Light"/>
              </a:rPr>
              <a:t>A</a:t>
            </a:r>
            <a:r>
              <a:rPr lang="en-US" sz="1200">
                <a:effectLst/>
                <a:latin typeface="Calibri Light"/>
                <a:ea typeface="Calibri Light"/>
                <a:cs typeface="Calibri Light"/>
              </a:rPr>
              <a:t>ccess to a national network of hearing professionals. </a:t>
            </a:r>
          </a:p>
          <a:p>
            <a:pPr lvl="1"/>
            <a:endParaRPr lang="en-US" sz="1200">
              <a:effectLst/>
              <a:latin typeface="Calibri Light"/>
              <a:ea typeface="Calibri Light"/>
              <a:cs typeface="Calibri Light"/>
            </a:endParaRPr>
          </a:p>
          <a:p>
            <a:pPr marL="628650" lvl="1" indent="-171450">
              <a:buFont typeface="Arial" panose="020B0604020202020204" pitchFamily="34" charset="0"/>
              <a:buChar char="•"/>
            </a:pPr>
            <a:r>
              <a:rPr lang="en-US" sz="1200">
                <a:effectLst/>
                <a:latin typeface="Calibri Light"/>
                <a:ea typeface="Calibri Light"/>
                <a:cs typeface="Calibri Light"/>
              </a:rPr>
              <a:t>Virtual visits</a:t>
            </a:r>
            <a:endParaRPr lang="en-US" sz="1200">
              <a:latin typeface="Calibri Light"/>
              <a:ea typeface="Calibri Light"/>
              <a:cs typeface="Calibri Light"/>
            </a:endParaRPr>
          </a:p>
          <a:p>
            <a:pPr lvl="1"/>
            <a:endParaRPr lang="en-US" sz="1200">
              <a:effectLst/>
              <a:latin typeface="Calibri Light"/>
              <a:ea typeface="Calibri Light"/>
              <a:cs typeface="Calibri Light"/>
            </a:endParaRPr>
          </a:p>
        </p:txBody>
      </p:sp>
      <p:sp>
        <p:nvSpPr>
          <p:cNvPr id="8" name="TextBox 7">
            <a:extLst>
              <a:ext uri="{FF2B5EF4-FFF2-40B4-BE49-F238E27FC236}">
                <a16:creationId xmlns:a16="http://schemas.microsoft.com/office/drawing/2014/main" id="{FF6DF68D-2420-8BB8-3524-E27031DAA011}"/>
              </a:ext>
            </a:extLst>
          </p:cNvPr>
          <p:cNvSpPr txBox="1"/>
          <p:nvPr/>
        </p:nvSpPr>
        <p:spPr>
          <a:xfrm>
            <a:off x="4973018" y="2948772"/>
            <a:ext cx="2005908" cy="1298024"/>
          </a:xfrm>
          <a:prstGeom prst="rect">
            <a:avLst/>
          </a:prstGeom>
          <a:noFill/>
        </p:spPr>
        <p:txBody>
          <a:bodyPr wrap="square" lIns="91440" tIns="45720" rIns="91440" bIns="45720" anchor="ctr">
            <a:noAutofit/>
          </a:bodyPr>
          <a:lstStyle/>
          <a:p>
            <a:pPr marL="171450" indent="-171450">
              <a:buFont typeface="Arial" panose="020B0604020202020204" pitchFamily="34" charset="0"/>
              <a:buChar char="•"/>
            </a:pPr>
            <a:r>
              <a:rPr lang="en-US" sz="1200">
                <a:latin typeface="Calibri Light"/>
                <a:ea typeface="Calibri Light"/>
                <a:cs typeface="Calibri Light"/>
              </a:rPr>
              <a:t>Healthcare </a:t>
            </a:r>
            <a:r>
              <a:rPr lang="en-US" sz="1200" dirty="0">
                <a:latin typeface="Calibri Light"/>
                <a:ea typeface="Calibri Light"/>
                <a:cs typeface="Calibri Light"/>
              </a:rPr>
              <a:t>Spending Card</a:t>
            </a:r>
            <a:r>
              <a:rPr lang="en-US" sz="1200" dirty="0">
                <a:effectLst/>
                <a:latin typeface="Calibri Light"/>
                <a:ea typeface="Calibri Light"/>
                <a:cs typeface="Calibri Light"/>
              </a:rPr>
              <a:t>, is a care card that turns dental, vision, and hearing specialist expenses into interest-free payment plans</a:t>
            </a:r>
            <a:r>
              <a:rPr lang="en-US" sz="1200" dirty="0">
                <a:latin typeface="Calibri Light"/>
                <a:ea typeface="Calibri Light"/>
                <a:cs typeface="Calibri Light"/>
              </a:rPr>
              <a:t> up to $10,000.</a:t>
            </a:r>
            <a:r>
              <a:rPr lang="en-US" sz="1200" dirty="0">
                <a:effectLst/>
                <a:latin typeface="Calibri Light"/>
                <a:ea typeface="Calibri Light"/>
                <a:cs typeface="Calibri Light"/>
              </a:rPr>
              <a:t> </a:t>
            </a:r>
          </a:p>
          <a:p>
            <a:pPr marL="171450" indent="-171450">
              <a:buFont typeface="Arial" panose="020B0604020202020204" pitchFamily="34" charset="0"/>
              <a:buChar char="•"/>
            </a:pPr>
            <a:endParaRPr lang="en-US" sz="1200" dirty="0">
              <a:latin typeface="Calibri Light"/>
              <a:ea typeface="Calibri Light"/>
              <a:cs typeface="Calibri Light"/>
            </a:endParaRPr>
          </a:p>
          <a:p>
            <a:pPr marL="171450" indent="-171450">
              <a:buFont typeface="Arial" panose="020B0604020202020204" pitchFamily="34" charset="0"/>
              <a:buChar char="•"/>
            </a:pPr>
            <a:r>
              <a:rPr lang="en-US" sz="1200" dirty="0">
                <a:effectLst/>
                <a:latin typeface="Calibri Light"/>
                <a:ea typeface="Calibri Light"/>
                <a:cs typeface="Calibri Light"/>
              </a:rPr>
              <a:t>Spread payments over a few weeks or up to </a:t>
            </a:r>
            <a:r>
              <a:rPr lang="en-US" sz="1200" dirty="0">
                <a:latin typeface="Calibri Light"/>
                <a:ea typeface="Calibri Light"/>
                <a:cs typeface="Calibri Light"/>
              </a:rPr>
              <a:t>12</a:t>
            </a:r>
            <a:r>
              <a:rPr lang="en-US" sz="1200" dirty="0">
                <a:effectLst/>
                <a:latin typeface="Calibri Light"/>
                <a:ea typeface="Calibri Light"/>
                <a:cs typeface="Calibri Light"/>
              </a:rPr>
              <a:t> months.</a:t>
            </a:r>
          </a:p>
          <a:p>
            <a:pPr marL="171450" indent="-171450">
              <a:buFont typeface="Arial" panose="020B0604020202020204" pitchFamily="34" charset="0"/>
              <a:buChar char="•"/>
            </a:pPr>
            <a:endParaRPr lang="en-US" sz="1200" dirty="0">
              <a:latin typeface="Calibri Light"/>
              <a:ea typeface="Calibri Light"/>
              <a:cs typeface="Calibri Light"/>
            </a:endParaRPr>
          </a:p>
          <a:p>
            <a:pPr marL="171450" indent="-171450">
              <a:buFont typeface="Arial" panose="020B0604020202020204" pitchFamily="34" charset="0"/>
              <a:buChar char="•"/>
            </a:pPr>
            <a:r>
              <a:rPr lang="en-US" sz="1200" dirty="0">
                <a:effectLst/>
                <a:latin typeface="Calibri Light"/>
                <a:ea typeface="Calibri Light"/>
                <a:cs typeface="Calibri Light"/>
              </a:rPr>
              <a:t>Learn more at </a:t>
            </a:r>
            <a:r>
              <a:rPr lang="en-US" sz="1200" dirty="0" err="1">
                <a:effectLst/>
                <a:latin typeface="Calibri Light"/>
                <a:ea typeface="Calibri Light"/>
                <a:cs typeface="Calibri Light"/>
              </a:rPr>
              <a:t>hsc.lanehealth.com</a:t>
            </a:r>
            <a:r>
              <a:rPr lang="en-US" sz="1200" dirty="0">
                <a:effectLst/>
                <a:latin typeface="Calibri Light"/>
                <a:ea typeface="Calibri Light"/>
                <a:cs typeface="Calibri Light"/>
              </a:rPr>
              <a:t>/</a:t>
            </a:r>
            <a:r>
              <a:rPr lang="en-US" sz="1200" dirty="0" err="1">
                <a:effectLst/>
                <a:latin typeface="Calibri Light"/>
                <a:ea typeface="Calibri Light"/>
                <a:cs typeface="Calibri Light"/>
              </a:rPr>
              <a:t>ddco</a:t>
            </a:r>
            <a:endParaRPr lang="en-US" sz="1200" dirty="0">
              <a:effectLst/>
              <a:latin typeface="Calibri Light"/>
              <a:ea typeface="Calibri Light"/>
              <a:cs typeface="Calibri Light"/>
            </a:endParaRPr>
          </a:p>
        </p:txBody>
      </p:sp>
      <p:sp>
        <p:nvSpPr>
          <p:cNvPr id="10" name="TextBox 9">
            <a:extLst>
              <a:ext uri="{FF2B5EF4-FFF2-40B4-BE49-F238E27FC236}">
                <a16:creationId xmlns:a16="http://schemas.microsoft.com/office/drawing/2014/main" id="{299B8CE9-BBA5-3ACA-E51F-FA74125988FE}"/>
              </a:ext>
            </a:extLst>
          </p:cNvPr>
          <p:cNvSpPr txBox="1"/>
          <p:nvPr/>
        </p:nvSpPr>
        <p:spPr>
          <a:xfrm>
            <a:off x="7257559" y="3137473"/>
            <a:ext cx="2005268" cy="1298024"/>
          </a:xfrm>
          <a:prstGeom prst="rect">
            <a:avLst/>
          </a:prstGeom>
          <a:noFill/>
        </p:spPr>
        <p:txBody>
          <a:bodyPr wrap="square" anchor="ctr">
            <a:noAutofit/>
          </a:bodyPr>
          <a:lstStyle/>
          <a:p>
            <a:pPr marL="171450" indent="-171450">
              <a:buFont typeface="Arial" panose="020B0604020202020204" pitchFamily="34" charset="0"/>
              <a:buChar char="•"/>
            </a:pPr>
            <a:r>
              <a:rPr lang="en-US" sz="1200">
                <a:effectLst/>
                <a:latin typeface="Calibri Light"/>
                <a:ea typeface="Calibri Light"/>
                <a:cs typeface="Calibri Light"/>
              </a:rPr>
              <a:t>Delta Dental Virtual Visits delivered by </a:t>
            </a:r>
            <a:r>
              <a:rPr lang="en-US" sz="1200" err="1">
                <a:effectLst/>
                <a:latin typeface="Calibri Light"/>
                <a:ea typeface="Calibri Light"/>
                <a:cs typeface="Calibri Light"/>
              </a:rPr>
              <a:t>TeleDentistry.com</a:t>
            </a:r>
            <a:endParaRPr lang="en-US" sz="1200">
              <a:effectLst/>
              <a:latin typeface="Calibri Light"/>
              <a:ea typeface="Calibri Light"/>
              <a:cs typeface="Calibri Light"/>
            </a:endParaRPr>
          </a:p>
          <a:p>
            <a:endParaRPr lang="en-US" sz="1200">
              <a:latin typeface="Calibri Light"/>
              <a:ea typeface="Calibri Light"/>
              <a:cs typeface="Calibri Light"/>
            </a:endParaRPr>
          </a:p>
          <a:p>
            <a:pPr marL="171450" indent="-171450">
              <a:buFont typeface="Arial" panose="020B0604020202020204" pitchFamily="34" charset="0"/>
              <a:buChar char="•"/>
            </a:pPr>
            <a:r>
              <a:rPr lang="en-US" sz="1200">
                <a:effectLst/>
                <a:latin typeface="Calibri Light"/>
                <a:ea typeface="Calibri Light"/>
                <a:cs typeface="Calibri Light"/>
              </a:rPr>
              <a:t>Provides 24/7 access to a dentist, 365 days a year.</a:t>
            </a:r>
          </a:p>
          <a:p>
            <a:pPr marL="171450" indent="-171450">
              <a:buFont typeface="Arial" panose="020B0604020202020204" pitchFamily="34" charset="0"/>
              <a:buChar char="•"/>
            </a:pPr>
            <a:endParaRPr lang="en-US" sz="1200">
              <a:effectLst/>
              <a:latin typeface="Calibri Light"/>
              <a:ea typeface="Calibri Light"/>
              <a:cs typeface="Calibri Light"/>
            </a:endParaRPr>
          </a:p>
          <a:p>
            <a:pPr marL="171450" indent="-171450">
              <a:buFont typeface="Arial" panose="020B0604020202020204" pitchFamily="34" charset="0"/>
              <a:buChar char="•"/>
            </a:pPr>
            <a:r>
              <a:rPr lang="en-US" sz="1200">
                <a:effectLst/>
                <a:latin typeface="Calibri Light"/>
                <a:ea typeface="Calibri Light"/>
                <a:cs typeface="Calibri Light"/>
              </a:rPr>
              <a:t>The fee is $50 and is due at the time of service. It's a safe and effective way to receive care and avoid the emergency room.</a:t>
            </a:r>
          </a:p>
          <a:p>
            <a:pPr marL="171450" indent="-171450">
              <a:buFont typeface="Arial" panose="020B0604020202020204" pitchFamily="34" charset="0"/>
              <a:buChar char="•"/>
            </a:pPr>
            <a:endParaRPr lang="en-US" sz="1200">
              <a:latin typeface="Calibri Light"/>
              <a:ea typeface="Calibri Light"/>
              <a:cs typeface="Calibri Light"/>
            </a:endParaRPr>
          </a:p>
          <a:p>
            <a:pPr marL="171450" indent="-171450">
              <a:buFont typeface="Arial" panose="020B0604020202020204" pitchFamily="34" charset="0"/>
              <a:buChar char="•"/>
            </a:pPr>
            <a:r>
              <a:rPr lang="en-US" sz="1200">
                <a:effectLst/>
                <a:latin typeface="Calibri Light"/>
                <a:ea typeface="Calibri Light"/>
                <a:cs typeface="Calibri Light"/>
              </a:rPr>
              <a:t>Learn more at </a:t>
            </a:r>
            <a:r>
              <a:rPr lang="en-US" sz="1200" err="1">
                <a:effectLst/>
                <a:latin typeface="Calibri Light"/>
                <a:ea typeface="Calibri Light"/>
                <a:cs typeface="Calibri Light"/>
              </a:rPr>
              <a:t>teledentistry.com</a:t>
            </a:r>
            <a:r>
              <a:rPr lang="en-US" sz="1200">
                <a:effectLst/>
                <a:latin typeface="Calibri Light"/>
                <a:ea typeface="Calibri Light"/>
                <a:cs typeface="Calibri Light"/>
              </a:rPr>
              <a:t>/patient-direct/</a:t>
            </a:r>
          </a:p>
        </p:txBody>
      </p:sp>
      <p:sp>
        <p:nvSpPr>
          <p:cNvPr id="11" name="TextBox 10">
            <a:extLst>
              <a:ext uri="{FF2B5EF4-FFF2-40B4-BE49-F238E27FC236}">
                <a16:creationId xmlns:a16="http://schemas.microsoft.com/office/drawing/2014/main" id="{85090F2B-135E-EC96-D25A-07B70EE6F31E}"/>
              </a:ext>
            </a:extLst>
          </p:cNvPr>
          <p:cNvSpPr txBox="1"/>
          <p:nvPr/>
        </p:nvSpPr>
        <p:spPr>
          <a:xfrm>
            <a:off x="9547063" y="3039953"/>
            <a:ext cx="2206499" cy="1298024"/>
          </a:xfrm>
          <a:prstGeom prst="rect">
            <a:avLst/>
          </a:prstGeom>
          <a:noFill/>
        </p:spPr>
        <p:txBody>
          <a:bodyPr wrap="square" anchor="ctr">
            <a:noAutofit/>
          </a:bodyPr>
          <a:lstStyle/>
          <a:p>
            <a:pPr marL="171450" indent="-171450">
              <a:buFont typeface="Arial" panose="020B0604020202020204" pitchFamily="34" charset="0"/>
              <a:buChar char="•"/>
            </a:pPr>
            <a:r>
              <a:rPr lang="en-US" sz="1200">
                <a:effectLst/>
                <a:latin typeface="Calibri Light"/>
                <a:ea typeface="Calibri Light"/>
                <a:cs typeface="Calibri Light"/>
              </a:rPr>
              <a:t>The </a:t>
            </a:r>
            <a:r>
              <a:rPr lang="en-US" sz="1200" err="1">
                <a:effectLst/>
                <a:latin typeface="Calibri Light"/>
                <a:ea typeface="Calibri Light"/>
                <a:cs typeface="Calibri Light"/>
              </a:rPr>
              <a:t>AlphaRx</a:t>
            </a:r>
            <a:r>
              <a:rPr lang="en-US" sz="1200">
                <a:effectLst/>
                <a:latin typeface="Calibri Light"/>
                <a:ea typeface="Calibri Light"/>
                <a:cs typeface="Calibri Light"/>
              </a:rPr>
              <a:t> Prescription Discount Program saves you money each time you fill your prescriptions. </a:t>
            </a:r>
          </a:p>
          <a:p>
            <a:endParaRPr lang="en-US" sz="1200">
              <a:latin typeface="Calibri Light"/>
              <a:ea typeface="Calibri Light"/>
              <a:cs typeface="Calibri Light"/>
            </a:endParaRPr>
          </a:p>
          <a:p>
            <a:pPr marL="171450" indent="-171450">
              <a:buFont typeface="Arial" panose="020B0604020202020204" pitchFamily="34" charset="0"/>
              <a:buChar char="•"/>
            </a:pPr>
            <a:r>
              <a:rPr lang="en-US" sz="1200">
                <a:latin typeface="Calibri Light"/>
                <a:ea typeface="Calibri Light"/>
                <a:cs typeface="Calibri Light"/>
              </a:rPr>
              <a:t>Y</a:t>
            </a:r>
            <a:r>
              <a:rPr lang="en-US" sz="1200">
                <a:effectLst/>
                <a:latin typeface="Calibri Light"/>
                <a:ea typeface="Calibri Light"/>
                <a:cs typeface="Calibri Light"/>
              </a:rPr>
              <a:t>ou can save up to $95 on the cost of your medication, depending on the medication and the pharmacy. </a:t>
            </a:r>
          </a:p>
          <a:p>
            <a:pPr marL="171450" indent="-171450">
              <a:buFont typeface="Arial" panose="020B0604020202020204" pitchFamily="34" charset="0"/>
              <a:buChar char="•"/>
            </a:pPr>
            <a:endParaRPr lang="en-US" sz="1200">
              <a:latin typeface="Calibri Light"/>
              <a:ea typeface="Calibri Light"/>
              <a:cs typeface="Calibri Light"/>
            </a:endParaRPr>
          </a:p>
          <a:p>
            <a:pPr marL="171450" indent="-171450">
              <a:buFont typeface="Arial" panose="020B0604020202020204" pitchFamily="34" charset="0"/>
              <a:buChar char="•"/>
            </a:pPr>
            <a:r>
              <a:rPr lang="en-US" sz="1200">
                <a:latin typeface="Calibri Light"/>
                <a:ea typeface="Calibri Light"/>
                <a:cs typeface="Calibri Light"/>
              </a:rPr>
              <a:t>Learn more at </a:t>
            </a:r>
            <a:r>
              <a:rPr lang="en-US" sz="1200" err="1">
                <a:latin typeface="Calibri Light"/>
                <a:ea typeface="Calibri Light"/>
                <a:cs typeface="Calibri Light"/>
              </a:rPr>
              <a:t>alphadentalplan.com</a:t>
            </a:r>
            <a:r>
              <a:rPr lang="en-US" sz="1200">
                <a:latin typeface="Calibri Light"/>
                <a:ea typeface="Calibri Light"/>
                <a:cs typeface="Calibri Light"/>
              </a:rPr>
              <a:t>/dental-plans/</a:t>
            </a:r>
          </a:p>
          <a:p>
            <a:pPr marL="171450" indent="-171450">
              <a:buFont typeface="Arial" panose="020B0604020202020204" pitchFamily="34" charset="0"/>
              <a:buChar char="•"/>
            </a:pPr>
            <a:endParaRPr lang="en-US" sz="1200">
              <a:effectLst/>
              <a:latin typeface="Calibri Light"/>
              <a:ea typeface="Calibri Light"/>
              <a:cs typeface="Calibri Light"/>
            </a:endParaRPr>
          </a:p>
        </p:txBody>
      </p:sp>
    </p:spTree>
    <p:extLst>
      <p:ext uri="{BB962C8B-B14F-4D97-AF65-F5344CB8AC3E}">
        <p14:creationId xmlns:p14="http://schemas.microsoft.com/office/powerpoint/2010/main" val="3895532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2">
            <a:extLst>
              <a:ext uri="{FF2B5EF4-FFF2-40B4-BE49-F238E27FC236}">
                <a16:creationId xmlns:a16="http://schemas.microsoft.com/office/drawing/2014/main" id="{73DEAE09-CC9E-E5C7-8A1C-A148A99E0FD9}"/>
              </a:ext>
            </a:extLst>
          </p:cNvPr>
          <p:cNvSpPr/>
          <p:nvPr/>
        </p:nvSpPr>
        <p:spPr>
          <a:xfrm>
            <a:off x="314" y="0"/>
            <a:ext cx="6864350" cy="6858000"/>
          </a:xfrm>
          <a:custGeom>
            <a:avLst/>
            <a:gdLst/>
            <a:ahLst/>
            <a:cxnLst/>
            <a:rect l="l" t="t" r="r" b="b"/>
            <a:pathLst>
              <a:path w="6864350" h="6858000">
                <a:moveTo>
                  <a:pt x="2749143" y="0"/>
                </a:moveTo>
                <a:lnTo>
                  <a:pt x="6337" y="0"/>
                </a:lnTo>
                <a:lnTo>
                  <a:pt x="0" y="6858000"/>
                </a:lnTo>
                <a:lnTo>
                  <a:pt x="6863943" y="6858000"/>
                </a:lnTo>
                <a:lnTo>
                  <a:pt x="2749143" y="0"/>
                </a:lnTo>
                <a:close/>
              </a:path>
            </a:pathLst>
          </a:custGeom>
          <a:solidFill>
            <a:srgbClr val="2DB035"/>
          </a:solidFill>
        </p:spPr>
        <p:txBody>
          <a:bodyPr wrap="square" lIns="0" tIns="0" rIns="0" bIns="0" rtlCol="0"/>
          <a:lstStyle/>
          <a:p>
            <a:endParaRPr/>
          </a:p>
        </p:txBody>
      </p:sp>
      <p:pic>
        <p:nvPicPr>
          <p:cNvPr id="2" name="object 2"/>
          <p:cNvPicPr/>
          <p:nvPr/>
        </p:nvPicPr>
        <p:blipFill>
          <a:blip r:embed="rId2" cstate="print"/>
          <a:stretch>
            <a:fillRect/>
          </a:stretch>
        </p:blipFill>
        <p:spPr>
          <a:xfrm>
            <a:off x="2406153" y="463156"/>
            <a:ext cx="2274012" cy="1863027"/>
          </a:xfrm>
          <a:prstGeom prst="rect">
            <a:avLst/>
          </a:prstGeom>
        </p:spPr>
      </p:pic>
      <p:grpSp>
        <p:nvGrpSpPr>
          <p:cNvPr id="3" name="object 3"/>
          <p:cNvGrpSpPr/>
          <p:nvPr/>
        </p:nvGrpSpPr>
        <p:grpSpPr>
          <a:xfrm>
            <a:off x="3493958" y="457187"/>
            <a:ext cx="2907030" cy="2341245"/>
            <a:chOff x="3493958" y="457187"/>
            <a:chExt cx="2907030" cy="2341245"/>
          </a:xfrm>
        </p:grpSpPr>
        <p:sp>
          <p:nvSpPr>
            <p:cNvPr id="4" name="object 4"/>
            <p:cNvSpPr/>
            <p:nvPr/>
          </p:nvSpPr>
          <p:spPr>
            <a:xfrm>
              <a:off x="5490955" y="737939"/>
              <a:ext cx="610870" cy="518159"/>
            </a:xfrm>
            <a:custGeom>
              <a:avLst/>
              <a:gdLst/>
              <a:ahLst/>
              <a:cxnLst/>
              <a:rect l="l" t="t" r="r" b="b"/>
              <a:pathLst>
                <a:path w="610870" h="518159">
                  <a:moveTo>
                    <a:pt x="610616" y="0"/>
                  </a:moveTo>
                  <a:lnTo>
                    <a:pt x="0" y="0"/>
                  </a:lnTo>
                  <a:lnTo>
                    <a:pt x="305308" y="518020"/>
                  </a:lnTo>
                  <a:lnTo>
                    <a:pt x="610616" y="0"/>
                  </a:lnTo>
                  <a:close/>
                </a:path>
              </a:pathLst>
            </a:custGeom>
            <a:solidFill>
              <a:srgbClr val="00ACC8"/>
            </a:solidFill>
          </p:spPr>
          <p:txBody>
            <a:bodyPr wrap="square" lIns="0" tIns="0" rIns="0" bIns="0" rtlCol="0"/>
            <a:lstStyle/>
            <a:p>
              <a:endParaRPr/>
            </a:p>
          </p:txBody>
        </p:sp>
        <p:sp>
          <p:nvSpPr>
            <p:cNvPr id="5" name="object 5"/>
            <p:cNvSpPr/>
            <p:nvPr/>
          </p:nvSpPr>
          <p:spPr>
            <a:xfrm>
              <a:off x="5853209" y="1285378"/>
              <a:ext cx="255270" cy="219075"/>
            </a:xfrm>
            <a:custGeom>
              <a:avLst/>
              <a:gdLst/>
              <a:ahLst/>
              <a:cxnLst/>
              <a:rect l="l" t="t" r="r" b="b"/>
              <a:pathLst>
                <a:path w="255270" h="219075">
                  <a:moveTo>
                    <a:pt x="131292" y="0"/>
                  </a:moveTo>
                  <a:lnTo>
                    <a:pt x="0" y="214122"/>
                  </a:lnTo>
                  <a:lnTo>
                    <a:pt x="255028" y="218579"/>
                  </a:lnTo>
                  <a:lnTo>
                    <a:pt x="131292" y="0"/>
                  </a:lnTo>
                  <a:close/>
                </a:path>
              </a:pathLst>
            </a:custGeom>
            <a:solidFill>
              <a:srgbClr val="563C82"/>
            </a:solidFill>
          </p:spPr>
          <p:txBody>
            <a:bodyPr wrap="square" lIns="0" tIns="0" rIns="0" bIns="0" rtlCol="0"/>
            <a:lstStyle/>
            <a:p>
              <a:endParaRPr/>
            </a:p>
          </p:txBody>
        </p:sp>
        <p:pic>
          <p:nvPicPr>
            <p:cNvPr id="6" name="object 6"/>
            <p:cNvPicPr/>
            <p:nvPr/>
          </p:nvPicPr>
          <p:blipFill>
            <a:blip r:embed="rId3" cstate="print"/>
            <a:stretch>
              <a:fillRect/>
            </a:stretch>
          </p:blipFill>
          <p:spPr>
            <a:xfrm>
              <a:off x="3493958" y="457187"/>
              <a:ext cx="2906842" cy="2340914"/>
            </a:xfrm>
            <a:prstGeom prst="rect">
              <a:avLst/>
            </a:prstGeom>
          </p:spPr>
        </p:pic>
      </p:grpSp>
      <p:sp>
        <p:nvSpPr>
          <p:cNvPr id="7" name="object 7"/>
          <p:cNvSpPr txBox="1"/>
          <p:nvPr/>
        </p:nvSpPr>
        <p:spPr>
          <a:xfrm>
            <a:off x="6411263" y="3381240"/>
            <a:ext cx="5455920" cy="1488440"/>
          </a:xfrm>
          <a:prstGeom prst="rect">
            <a:avLst/>
          </a:prstGeom>
        </p:spPr>
        <p:txBody>
          <a:bodyPr vert="horz" wrap="square" lIns="0" tIns="12700" rIns="0" bIns="0" rtlCol="0" anchor="t">
            <a:spAutoFit/>
          </a:bodyPr>
          <a:lstStyle/>
          <a:p>
            <a:pPr marL="12700">
              <a:lnSpc>
                <a:spcPct val="100000"/>
              </a:lnSpc>
              <a:spcBef>
                <a:spcPts val="100"/>
              </a:spcBef>
            </a:pPr>
            <a:r>
              <a:rPr lang="en-US" sz="4800">
                <a:solidFill>
                  <a:srgbClr val="2CAF35"/>
                </a:solidFill>
                <a:latin typeface="Calibri Light"/>
                <a:ea typeface="Calibri"/>
                <a:cs typeface="Calibri"/>
              </a:rPr>
              <a:t>Importance</a:t>
            </a:r>
            <a:r>
              <a:rPr lang="en-US" sz="4800" spc="430">
                <a:solidFill>
                  <a:srgbClr val="2CAF35"/>
                </a:solidFill>
                <a:latin typeface="Calibri Light"/>
                <a:ea typeface="Calibri"/>
                <a:cs typeface="Calibri"/>
              </a:rPr>
              <a:t> </a:t>
            </a:r>
            <a:r>
              <a:rPr lang="en-US" sz="4800" spc="-25">
                <a:solidFill>
                  <a:srgbClr val="2CAF35"/>
                </a:solidFill>
                <a:latin typeface="Calibri Light"/>
                <a:ea typeface="Calibri"/>
                <a:cs typeface="Calibri"/>
              </a:rPr>
              <a:t>of</a:t>
            </a:r>
            <a:endParaRPr lang="en-US" sz="4800">
              <a:latin typeface="Calibri Light"/>
              <a:ea typeface="Calibri"/>
              <a:cs typeface="Calibri"/>
            </a:endParaRPr>
          </a:p>
          <a:p>
            <a:pPr marL="12700">
              <a:lnSpc>
                <a:spcPct val="100000"/>
              </a:lnSpc>
            </a:pPr>
            <a:r>
              <a:rPr lang="en-US" sz="4800">
                <a:solidFill>
                  <a:srgbClr val="2CAF35"/>
                </a:solidFill>
                <a:latin typeface="Calibri Light"/>
                <a:ea typeface="Calibri"/>
                <a:cs typeface="Calibri"/>
              </a:rPr>
              <a:t>good</a:t>
            </a:r>
            <a:r>
              <a:rPr lang="en-US" sz="4800" spc="160">
                <a:solidFill>
                  <a:srgbClr val="2CAF35"/>
                </a:solidFill>
                <a:latin typeface="Calibri Light"/>
                <a:ea typeface="Calibri"/>
                <a:cs typeface="Calibri"/>
              </a:rPr>
              <a:t> o</a:t>
            </a:r>
            <a:r>
              <a:rPr lang="en-US" sz="4800">
                <a:solidFill>
                  <a:srgbClr val="2CAF35"/>
                </a:solidFill>
                <a:latin typeface="Calibri Light"/>
                <a:ea typeface="Calibri"/>
                <a:cs typeface="Calibri"/>
              </a:rPr>
              <a:t>ral</a:t>
            </a:r>
            <a:r>
              <a:rPr lang="en-US" sz="4800" spc="170">
                <a:solidFill>
                  <a:srgbClr val="2CAF35"/>
                </a:solidFill>
                <a:latin typeface="Calibri Light"/>
                <a:ea typeface="Calibri"/>
                <a:cs typeface="Calibri"/>
              </a:rPr>
              <a:t> </a:t>
            </a:r>
            <a:r>
              <a:rPr lang="en-US" sz="4800" spc="-10">
                <a:solidFill>
                  <a:srgbClr val="2CAF35"/>
                </a:solidFill>
                <a:latin typeface="Calibri Light"/>
                <a:ea typeface="Calibri"/>
                <a:cs typeface="Calibri"/>
              </a:rPr>
              <a:t>health</a:t>
            </a:r>
            <a:endParaRPr lang="en-US" sz="4800">
              <a:latin typeface="Calibri Light"/>
              <a:ea typeface="Calibri"/>
              <a:cs typeface="Calibri"/>
            </a:endParaRPr>
          </a:p>
        </p:txBody>
      </p:sp>
      <p:sp>
        <p:nvSpPr>
          <p:cNvPr id="8" name="object 8"/>
          <p:cNvSpPr txBox="1"/>
          <p:nvPr/>
        </p:nvSpPr>
        <p:spPr>
          <a:xfrm>
            <a:off x="383185" y="3140411"/>
            <a:ext cx="3563620" cy="2782813"/>
          </a:xfrm>
          <a:prstGeom prst="rect">
            <a:avLst/>
          </a:prstGeom>
        </p:spPr>
        <p:txBody>
          <a:bodyPr vert="horz" wrap="square" lIns="0" tIns="12700" rIns="0" bIns="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spc="-20">
                <a:solidFill>
                  <a:srgbClr val="FFFFFF"/>
                </a:solidFill>
                <a:latin typeface="Calibri Light"/>
                <a:ea typeface="Calibri Light"/>
                <a:cs typeface="Calibri"/>
              </a:rPr>
              <a:t>Making connections between your oral health and overall health</a:t>
            </a:r>
            <a:endParaRPr lang="en-US" sz="3600">
              <a:latin typeface="Calibri Light"/>
              <a:ea typeface="Calibri Light"/>
              <a:cs typeface="Calibri"/>
            </a:endParaRPr>
          </a:p>
        </p:txBody>
      </p:sp>
      <p:pic>
        <p:nvPicPr>
          <p:cNvPr id="11" name="Picture 10" descr="A green rectangle with white text&#10;&#10;Description automatically generated">
            <a:extLst>
              <a:ext uri="{FF2B5EF4-FFF2-40B4-BE49-F238E27FC236}">
                <a16:creationId xmlns:a16="http://schemas.microsoft.com/office/drawing/2014/main" id="{E5F3F477-2AE6-F962-9957-BEE6EAAFD8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50703" y="6125550"/>
            <a:ext cx="2504532" cy="989834"/>
          </a:xfrm>
          <a:prstGeom prst="rect">
            <a:avLst/>
          </a:prstGeom>
        </p:spPr>
      </p:pic>
    </p:spTree>
    <p:extLst>
      <p:ext uri="{BB962C8B-B14F-4D97-AF65-F5344CB8AC3E}">
        <p14:creationId xmlns:p14="http://schemas.microsoft.com/office/powerpoint/2010/main" val="2243643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0B10EE75-D48D-44CB-1559-1724CE09AF9B}"/>
              </a:ext>
            </a:extLst>
          </p:cNvPr>
          <p:cNvSpPr/>
          <p:nvPr/>
        </p:nvSpPr>
        <p:spPr>
          <a:xfrm>
            <a:off x="-82539" y="-86497"/>
            <a:ext cx="6864350" cy="6956854"/>
          </a:xfrm>
          <a:custGeom>
            <a:avLst/>
            <a:gdLst/>
            <a:ahLst/>
            <a:cxnLst/>
            <a:rect l="l" t="t" r="r" b="b"/>
            <a:pathLst>
              <a:path w="6864350" h="6858000">
                <a:moveTo>
                  <a:pt x="2749143" y="0"/>
                </a:moveTo>
                <a:lnTo>
                  <a:pt x="6337" y="0"/>
                </a:lnTo>
                <a:lnTo>
                  <a:pt x="0" y="6858000"/>
                </a:lnTo>
                <a:lnTo>
                  <a:pt x="6863943" y="6858000"/>
                </a:lnTo>
                <a:lnTo>
                  <a:pt x="2749143" y="0"/>
                </a:lnTo>
                <a:close/>
              </a:path>
            </a:pathLst>
          </a:custGeom>
          <a:solidFill>
            <a:srgbClr val="2DB035"/>
          </a:solidFill>
        </p:spPr>
        <p:txBody>
          <a:bodyPr wrap="square" lIns="0" tIns="0" rIns="0" bIns="0" rtlCol="0"/>
          <a:lstStyle/>
          <a:p>
            <a:endParaRPr/>
          </a:p>
        </p:txBody>
      </p:sp>
      <p:sp>
        <p:nvSpPr>
          <p:cNvPr id="33" name="TextBox 32">
            <a:extLst>
              <a:ext uri="{FF2B5EF4-FFF2-40B4-BE49-F238E27FC236}">
                <a16:creationId xmlns:a16="http://schemas.microsoft.com/office/drawing/2014/main" id="{3FF0A66D-8970-42F9-D96A-CA12E84C77ED}"/>
              </a:ext>
            </a:extLst>
          </p:cNvPr>
          <p:cNvSpPr txBox="1"/>
          <p:nvPr/>
        </p:nvSpPr>
        <p:spPr>
          <a:xfrm>
            <a:off x="403137" y="4364228"/>
            <a:ext cx="6100762" cy="1754326"/>
          </a:xfrm>
          <a:prstGeom prst="rect">
            <a:avLst/>
          </a:prstGeom>
          <a:noFill/>
        </p:spPr>
        <p:txBody>
          <a:bodyPr wrap="square">
            <a:spAutoFit/>
          </a:bodyPr>
          <a:lstStyle/>
          <a:p>
            <a:r>
              <a:rPr lang="en-US" sz="5400" b="1">
                <a:solidFill>
                  <a:schemeClr val="bg1"/>
                </a:solidFill>
                <a:latin typeface="+mj-lt"/>
                <a:cs typeface="Calibri" panose="020F0502020204030204" pitchFamily="34" charset="0"/>
              </a:rPr>
              <a:t>Today’s </a:t>
            </a:r>
          </a:p>
          <a:p>
            <a:r>
              <a:rPr lang="en-US" sz="5400" b="1">
                <a:solidFill>
                  <a:schemeClr val="bg1"/>
                </a:solidFill>
                <a:latin typeface="+mj-lt"/>
                <a:cs typeface="Calibri" panose="020F0502020204030204" pitchFamily="34" charset="0"/>
              </a:rPr>
              <a:t>discussion</a:t>
            </a:r>
          </a:p>
        </p:txBody>
      </p:sp>
      <p:pic>
        <p:nvPicPr>
          <p:cNvPr id="36" name="Picture 35">
            <a:extLst>
              <a:ext uri="{FF2B5EF4-FFF2-40B4-BE49-F238E27FC236}">
                <a16:creationId xmlns:a16="http://schemas.microsoft.com/office/drawing/2014/main" id="{EC1A693F-FB54-3FAB-568E-6D82AF9262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51053" y="6544929"/>
            <a:ext cx="1552575" cy="173914"/>
          </a:xfrm>
          <a:prstGeom prst="rect">
            <a:avLst/>
          </a:prstGeom>
        </p:spPr>
      </p:pic>
      <p:sp>
        <p:nvSpPr>
          <p:cNvPr id="15" name="Rectangle 14">
            <a:extLst>
              <a:ext uri="{FF2B5EF4-FFF2-40B4-BE49-F238E27FC236}">
                <a16:creationId xmlns:a16="http://schemas.microsoft.com/office/drawing/2014/main" id="{1FD7A11B-C24E-997E-A041-FD8A515A019D}"/>
              </a:ext>
            </a:extLst>
          </p:cNvPr>
          <p:cNvSpPr/>
          <p:nvPr/>
        </p:nvSpPr>
        <p:spPr>
          <a:xfrm>
            <a:off x="6864350" y="3870672"/>
            <a:ext cx="4200368" cy="916491"/>
          </a:xfrm>
          <a:prstGeom prst="rect">
            <a:avLst/>
          </a:prstGeom>
          <a:solidFill>
            <a:srgbClr val="00AEC7">
              <a:alpha val="1752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FDCF85-022A-8CA9-E810-0A912CD71599}"/>
              </a:ext>
            </a:extLst>
          </p:cNvPr>
          <p:cNvSpPr txBox="1"/>
          <p:nvPr/>
        </p:nvSpPr>
        <p:spPr>
          <a:xfrm>
            <a:off x="7254814" y="3795306"/>
            <a:ext cx="3454304" cy="10348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indent="0" algn="ctr" defTabSz="1066800">
              <a:lnSpc>
                <a:spcPct val="110000"/>
              </a:lnSpc>
              <a:spcBef>
                <a:spcPct val="0"/>
              </a:spcBef>
              <a:spcAft>
                <a:spcPct val="35000"/>
              </a:spcAft>
              <a:buNone/>
            </a:pPr>
            <a:r>
              <a:rPr lang="en-US" sz="2000" b="1">
                <a:solidFill>
                  <a:srgbClr val="00AEC7"/>
                </a:solidFill>
                <a:latin typeface="+mj-lt"/>
                <a:cs typeface="Calibri" panose="020F0502020204030204" pitchFamily="34" charset="0"/>
              </a:rPr>
              <a:t>Importance of good oral health</a:t>
            </a:r>
          </a:p>
        </p:txBody>
      </p:sp>
      <p:sp>
        <p:nvSpPr>
          <p:cNvPr id="28" name="Rectangle 27">
            <a:extLst>
              <a:ext uri="{FF2B5EF4-FFF2-40B4-BE49-F238E27FC236}">
                <a16:creationId xmlns:a16="http://schemas.microsoft.com/office/drawing/2014/main" id="{A62BCECE-0992-AD4F-D1D7-B327A0F3012B}"/>
              </a:ext>
            </a:extLst>
          </p:cNvPr>
          <p:cNvSpPr/>
          <p:nvPr/>
        </p:nvSpPr>
        <p:spPr>
          <a:xfrm>
            <a:off x="6864350" y="5029342"/>
            <a:ext cx="4200368" cy="916491"/>
          </a:xfrm>
          <a:prstGeom prst="rect">
            <a:avLst/>
          </a:prstGeom>
          <a:solidFill>
            <a:srgbClr val="00AEC7">
              <a:alpha val="1752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ED8145BE-6079-BBD5-EE17-D1CAFDF8A71D}"/>
              </a:ext>
            </a:extLst>
          </p:cNvPr>
          <p:cNvSpPr txBox="1"/>
          <p:nvPr/>
        </p:nvSpPr>
        <p:spPr>
          <a:xfrm>
            <a:off x="7572314" y="4953976"/>
            <a:ext cx="2701901" cy="10348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indent="0" algn="ctr" defTabSz="1066800">
              <a:lnSpc>
                <a:spcPct val="110000"/>
              </a:lnSpc>
              <a:spcBef>
                <a:spcPct val="0"/>
              </a:spcBef>
              <a:spcAft>
                <a:spcPct val="35000"/>
              </a:spcAft>
              <a:buNone/>
            </a:pPr>
            <a:r>
              <a:rPr lang="en-US" sz="2000" b="1">
                <a:solidFill>
                  <a:srgbClr val="00AEC7"/>
                </a:solidFill>
                <a:latin typeface="+mj-lt"/>
                <a:cs typeface="Calibri" panose="020F0502020204030204" pitchFamily="34" charset="0"/>
              </a:rPr>
              <a:t>Using your benefits</a:t>
            </a:r>
          </a:p>
        </p:txBody>
      </p:sp>
      <p:sp>
        <p:nvSpPr>
          <p:cNvPr id="30" name="Rectangle 29">
            <a:extLst>
              <a:ext uri="{FF2B5EF4-FFF2-40B4-BE49-F238E27FC236}">
                <a16:creationId xmlns:a16="http://schemas.microsoft.com/office/drawing/2014/main" id="{1176FDB8-5842-18FA-B478-A632D9BF1CC5}"/>
              </a:ext>
            </a:extLst>
          </p:cNvPr>
          <p:cNvSpPr/>
          <p:nvPr/>
        </p:nvSpPr>
        <p:spPr>
          <a:xfrm>
            <a:off x="6864350" y="2736784"/>
            <a:ext cx="4200368" cy="916491"/>
          </a:xfrm>
          <a:prstGeom prst="rect">
            <a:avLst/>
          </a:prstGeom>
          <a:solidFill>
            <a:srgbClr val="00AEC7">
              <a:alpha val="1752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C4EBDFEE-8630-9E5E-867E-F508751F087D}"/>
              </a:ext>
            </a:extLst>
          </p:cNvPr>
          <p:cNvSpPr txBox="1"/>
          <p:nvPr/>
        </p:nvSpPr>
        <p:spPr>
          <a:xfrm>
            <a:off x="7572314" y="2661418"/>
            <a:ext cx="2701901" cy="10348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indent="0" algn="ctr" defTabSz="1066800">
              <a:lnSpc>
                <a:spcPct val="110000"/>
              </a:lnSpc>
              <a:spcBef>
                <a:spcPct val="0"/>
              </a:spcBef>
              <a:spcAft>
                <a:spcPct val="35000"/>
              </a:spcAft>
              <a:buNone/>
            </a:pPr>
            <a:r>
              <a:rPr lang="en-US" sz="2000" b="1">
                <a:solidFill>
                  <a:srgbClr val="00AEC7"/>
                </a:solidFill>
                <a:latin typeface="+mj-lt"/>
                <a:cs typeface="Calibri" panose="020F0502020204030204" pitchFamily="34" charset="0"/>
              </a:rPr>
              <a:t>Plan enhancements</a:t>
            </a:r>
          </a:p>
        </p:txBody>
      </p:sp>
      <p:sp>
        <p:nvSpPr>
          <p:cNvPr id="32" name="Rectangle 31">
            <a:extLst>
              <a:ext uri="{FF2B5EF4-FFF2-40B4-BE49-F238E27FC236}">
                <a16:creationId xmlns:a16="http://schemas.microsoft.com/office/drawing/2014/main" id="{0CD6B4A1-E6C2-0E72-04C2-F926DCF033F3}"/>
              </a:ext>
            </a:extLst>
          </p:cNvPr>
          <p:cNvSpPr/>
          <p:nvPr/>
        </p:nvSpPr>
        <p:spPr>
          <a:xfrm>
            <a:off x="6864350" y="1608405"/>
            <a:ext cx="4200368" cy="916491"/>
          </a:xfrm>
          <a:prstGeom prst="rect">
            <a:avLst/>
          </a:prstGeom>
          <a:solidFill>
            <a:srgbClr val="00AEC7">
              <a:alpha val="1752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6D00AB5B-A9E2-5462-7748-E40943A5828F}"/>
              </a:ext>
            </a:extLst>
          </p:cNvPr>
          <p:cNvSpPr txBox="1"/>
          <p:nvPr/>
        </p:nvSpPr>
        <p:spPr>
          <a:xfrm>
            <a:off x="7572314" y="1533039"/>
            <a:ext cx="2701901" cy="10348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indent="0" algn="ctr" defTabSz="1066800">
              <a:lnSpc>
                <a:spcPct val="110000"/>
              </a:lnSpc>
              <a:spcBef>
                <a:spcPct val="0"/>
              </a:spcBef>
              <a:spcAft>
                <a:spcPct val="35000"/>
              </a:spcAft>
              <a:buNone/>
            </a:pPr>
            <a:r>
              <a:rPr lang="en-US" sz="2000" b="1" err="1">
                <a:solidFill>
                  <a:srgbClr val="00AEC7"/>
                </a:solidFill>
                <a:latin typeface="+mj-lt"/>
                <a:cs typeface="Calibri" panose="020F0502020204030204" pitchFamily="34" charset="0"/>
              </a:rPr>
              <a:t>DeltaVision</a:t>
            </a:r>
            <a:r>
              <a:rPr lang="en-US" sz="2000" b="1">
                <a:solidFill>
                  <a:srgbClr val="00AEC7"/>
                </a:solidFill>
                <a:latin typeface="+mj-lt"/>
                <a:cs typeface="Calibri" panose="020F0502020204030204" pitchFamily="34" charset="0"/>
              </a:rPr>
              <a:t>®</a:t>
            </a:r>
          </a:p>
        </p:txBody>
      </p:sp>
      <p:sp>
        <p:nvSpPr>
          <p:cNvPr id="35" name="Rectangle 34">
            <a:extLst>
              <a:ext uri="{FF2B5EF4-FFF2-40B4-BE49-F238E27FC236}">
                <a16:creationId xmlns:a16="http://schemas.microsoft.com/office/drawing/2014/main" id="{3F7D7858-0CE7-D640-BA6A-A5B07227CB3D}"/>
              </a:ext>
            </a:extLst>
          </p:cNvPr>
          <p:cNvSpPr/>
          <p:nvPr/>
        </p:nvSpPr>
        <p:spPr>
          <a:xfrm>
            <a:off x="6864350" y="470564"/>
            <a:ext cx="4200368" cy="916491"/>
          </a:xfrm>
          <a:prstGeom prst="rect">
            <a:avLst/>
          </a:prstGeom>
          <a:solidFill>
            <a:srgbClr val="00AEC7">
              <a:alpha val="1752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1FCAD9E0-6D45-EE25-0CEF-30EB6118FD52}"/>
              </a:ext>
            </a:extLst>
          </p:cNvPr>
          <p:cNvSpPr txBox="1"/>
          <p:nvPr/>
        </p:nvSpPr>
        <p:spPr>
          <a:xfrm>
            <a:off x="7572314" y="395198"/>
            <a:ext cx="2701901" cy="10348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indent="0" algn="ctr" defTabSz="1066800">
              <a:lnSpc>
                <a:spcPct val="110000"/>
              </a:lnSpc>
              <a:spcBef>
                <a:spcPct val="0"/>
              </a:spcBef>
              <a:spcAft>
                <a:spcPct val="35000"/>
              </a:spcAft>
              <a:buNone/>
            </a:pPr>
            <a:r>
              <a:rPr lang="en-US" sz="2000" b="1">
                <a:solidFill>
                  <a:srgbClr val="00AEC7"/>
                </a:solidFill>
                <a:latin typeface="+mj-lt"/>
                <a:cs typeface="Calibri" panose="020F0502020204030204" pitchFamily="34" charset="0"/>
              </a:rPr>
              <a:t>Our network</a:t>
            </a:r>
          </a:p>
        </p:txBody>
      </p:sp>
    </p:spTree>
    <p:extLst>
      <p:ext uri="{BB962C8B-B14F-4D97-AF65-F5344CB8AC3E}">
        <p14:creationId xmlns:p14="http://schemas.microsoft.com/office/powerpoint/2010/main" val="1091911351"/>
      </p:ext>
    </p:extLst>
  </p:cSld>
  <p:clrMapOvr>
    <a:masterClrMapping/>
  </p:clrMapOvr>
  <mc:AlternateContent xmlns:mc="http://schemas.openxmlformats.org/markup-compatibility/2006" xmlns:p14="http://schemas.microsoft.com/office/powerpoint/2010/main">
    <mc:Choice Requires="p14">
      <p:transition spd="slow" p14:dur="2000" advTm="7896"/>
    </mc:Choice>
    <mc:Fallback xmlns="">
      <p:transition spd="slow" advTm="7896"/>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924427A-9F58-5135-495F-537381BD380C}"/>
              </a:ext>
            </a:extLst>
          </p:cNvPr>
          <p:cNvSpPr/>
          <p:nvPr/>
        </p:nvSpPr>
        <p:spPr>
          <a:xfrm>
            <a:off x="0" y="0"/>
            <a:ext cx="12192000" cy="3030583"/>
          </a:xfrm>
          <a:prstGeom prst="rect">
            <a:avLst/>
          </a:prstGeom>
          <a:solidFill>
            <a:srgbClr val="2DB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rectangle, screenshot, square, picture frame&#10;&#10;Description automatically generated">
            <a:extLst>
              <a:ext uri="{FF2B5EF4-FFF2-40B4-BE49-F238E27FC236}">
                <a16:creationId xmlns:a16="http://schemas.microsoft.com/office/drawing/2014/main" id="{93E8303F-6A34-74F0-11A3-545F8E71B6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2349" y="1097279"/>
            <a:ext cx="9601202" cy="5760721"/>
          </a:xfrm>
          <a:prstGeom prst="rect">
            <a:avLst/>
          </a:prstGeom>
        </p:spPr>
      </p:pic>
      <p:pic>
        <p:nvPicPr>
          <p:cNvPr id="5" name="Picture 4" descr="A group of people posing for the camera&#10;&#10;Description automatically generated">
            <a:hlinkClick r:id="rId4"/>
            <a:extLst>
              <a:ext uri="{FF2B5EF4-FFF2-40B4-BE49-F238E27FC236}">
                <a16:creationId xmlns:a16="http://schemas.microsoft.com/office/drawing/2014/main" id="{A0A561EE-CBED-3A48-A895-2E8E4D90F53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36842" y="2696573"/>
            <a:ext cx="4118316" cy="2558655"/>
          </a:xfrm>
          <a:prstGeom prst="rect">
            <a:avLst/>
          </a:prstGeom>
        </p:spPr>
      </p:pic>
      <p:pic>
        <p:nvPicPr>
          <p:cNvPr id="7" name="Picture 6" descr="A green rectangle with white text&#10;&#10;Description automatically generated">
            <a:extLst>
              <a:ext uri="{FF2B5EF4-FFF2-40B4-BE49-F238E27FC236}">
                <a16:creationId xmlns:a16="http://schemas.microsoft.com/office/drawing/2014/main" id="{FED1D5E4-A8F1-3235-721A-639562D1A2C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50360" y="6132310"/>
            <a:ext cx="2504532" cy="989834"/>
          </a:xfrm>
          <a:prstGeom prst="rect">
            <a:avLst/>
          </a:prstGeom>
        </p:spPr>
      </p:pic>
      <p:pic>
        <p:nvPicPr>
          <p:cNvPr id="8" name="Picture 7" descr="A grey play button in a circle&#10;&#10;Description automatically generated with low confidence">
            <a:hlinkClick r:id="rId7"/>
            <a:extLst>
              <a:ext uri="{FF2B5EF4-FFF2-40B4-BE49-F238E27FC236}">
                <a16:creationId xmlns:a16="http://schemas.microsoft.com/office/drawing/2014/main" id="{DE1A1BCF-3F83-2A0B-2B3A-43ACECB19D1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34704" y="3486612"/>
            <a:ext cx="2096491" cy="1312587"/>
          </a:xfrm>
          <a:prstGeom prst="rect">
            <a:avLst/>
          </a:prstGeom>
        </p:spPr>
      </p:pic>
      <p:sp>
        <p:nvSpPr>
          <p:cNvPr id="2" name="TextBox 1">
            <a:extLst>
              <a:ext uri="{FF2B5EF4-FFF2-40B4-BE49-F238E27FC236}">
                <a16:creationId xmlns:a16="http://schemas.microsoft.com/office/drawing/2014/main" id="{CADAA9D5-1499-941C-07BA-424D02B40A48}"/>
              </a:ext>
            </a:extLst>
          </p:cNvPr>
          <p:cNvSpPr txBox="1"/>
          <p:nvPr/>
        </p:nvSpPr>
        <p:spPr>
          <a:xfrm>
            <a:off x="297297" y="902547"/>
            <a:ext cx="9809973" cy="400110"/>
          </a:xfrm>
          <a:prstGeom prst="rect">
            <a:avLst/>
          </a:prstGeom>
          <a:noFill/>
        </p:spPr>
        <p:txBody>
          <a:bodyPr wrap="square" rtlCol="0">
            <a:spAutoFit/>
          </a:bodyPr>
          <a:lstStyle/>
          <a:p>
            <a:r>
              <a:rPr lang="en-US" sz="2000">
                <a:solidFill>
                  <a:schemeClr val="bg1"/>
                </a:solidFill>
                <a:latin typeface="+mj-lt"/>
                <a:cs typeface="Calibri Light" panose="020F0302020204030204" pitchFamily="34" charset="0"/>
              </a:rPr>
              <a:t>The mouth can serve as an important early-warning detection system</a:t>
            </a:r>
          </a:p>
        </p:txBody>
      </p:sp>
      <p:sp>
        <p:nvSpPr>
          <p:cNvPr id="4" name="Title 2">
            <a:extLst>
              <a:ext uri="{FF2B5EF4-FFF2-40B4-BE49-F238E27FC236}">
                <a16:creationId xmlns:a16="http://schemas.microsoft.com/office/drawing/2014/main" id="{AE8BF53A-4019-96FD-825D-D75ECDE3ADC3}"/>
              </a:ext>
            </a:extLst>
          </p:cNvPr>
          <p:cNvSpPr txBox="1">
            <a:spLocks/>
          </p:cNvSpPr>
          <p:nvPr/>
        </p:nvSpPr>
        <p:spPr>
          <a:xfrm>
            <a:off x="297298" y="257843"/>
            <a:ext cx="10348290" cy="776485"/>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a:solidFill>
                  <a:schemeClr val="bg1"/>
                </a:solidFill>
                <a:ea typeface="Calibri Light"/>
                <a:cs typeface="Calibri"/>
              </a:rPr>
              <a:t>Oral health is connected to overall health</a:t>
            </a:r>
          </a:p>
        </p:txBody>
      </p:sp>
    </p:spTree>
    <p:extLst>
      <p:ext uri="{BB962C8B-B14F-4D97-AF65-F5344CB8AC3E}">
        <p14:creationId xmlns:p14="http://schemas.microsoft.com/office/powerpoint/2010/main" val="1125152249"/>
      </p:ext>
    </p:extLst>
  </p:cSld>
  <p:clrMapOvr>
    <a:masterClrMapping/>
  </p:clrMapOvr>
  <mc:AlternateContent xmlns:mc="http://schemas.openxmlformats.org/markup-compatibility/2006" xmlns:p14="http://schemas.microsoft.com/office/powerpoint/2010/main">
    <mc:Choice Requires="p14">
      <p:transition spd="slow" p14:dur="2000" advTm="13889"/>
    </mc:Choice>
    <mc:Fallback xmlns="">
      <p:transition spd="slow" advTm="13889"/>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Dlogo_white_corporatesignatureonly.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1" y="6369030"/>
            <a:ext cx="1971965" cy="488970"/>
          </a:xfrm>
          <a:prstGeom prst="rect">
            <a:avLst/>
          </a:prstGeom>
        </p:spPr>
      </p:pic>
      <p:sp>
        <p:nvSpPr>
          <p:cNvPr id="10" name="TextBox 9"/>
          <p:cNvSpPr txBox="1"/>
          <p:nvPr/>
        </p:nvSpPr>
        <p:spPr>
          <a:xfrm>
            <a:off x="2931165" y="3071944"/>
            <a:ext cx="6787792" cy="646331"/>
          </a:xfrm>
          <a:prstGeom prst="rect">
            <a:avLst/>
          </a:prstGeom>
          <a:noFill/>
        </p:spPr>
        <p:txBody>
          <a:bodyPr wrap="square" lIns="91440" tIns="45720" rIns="91440" bIns="45720" rtlCol="0" anchor="t">
            <a:spAutoFit/>
          </a:bodyPr>
          <a:lstStyle/>
          <a:p>
            <a:pPr>
              <a:buClr>
                <a:srgbClr val="299D37"/>
              </a:buClr>
            </a:pPr>
            <a:r>
              <a:rPr lang="en-US">
                <a:latin typeface="Calibri Light"/>
                <a:ea typeface="Calibri Light"/>
                <a:cs typeface="Calibri"/>
              </a:rPr>
              <a:t>The mouth can provide important early-warning detection for more than </a:t>
            </a:r>
            <a:r>
              <a:rPr lang="en-US" b="1">
                <a:solidFill>
                  <a:srgbClr val="009CB1"/>
                </a:solidFill>
                <a:latin typeface="Calibri Light"/>
                <a:ea typeface="Calibri Light"/>
                <a:cs typeface="Calibri"/>
              </a:rPr>
              <a:t>120 diseases</a:t>
            </a:r>
            <a:r>
              <a:rPr lang="en-US">
                <a:solidFill>
                  <a:schemeClr val="tx1">
                    <a:lumMod val="75000"/>
                    <a:lumOff val="25000"/>
                  </a:schemeClr>
                </a:solidFill>
                <a:latin typeface="Calibri Light"/>
                <a:ea typeface="Calibri Light"/>
                <a:cs typeface="Calibri"/>
              </a:rPr>
              <a:t>. </a:t>
            </a:r>
          </a:p>
        </p:txBody>
      </p:sp>
      <p:pic>
        <p:nvPicPr>
          <p:cNvPr id="11" name="Picture 10" descr="Retainer Option 1.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80257" y="4100929"/>
            <a:ext cx="814589" cy="651671"/>
          </a:xfrm>
          <a:prstGeom prst="rect">
            <a:avLst/>
          </a:prstGeom>
        </p:spPr>
      </p:pic>
      <p:sp>
        <p:nvSpPr>
          <p:cNvPr id="12" name="TextBox 11"/>
          <p:cNvSpPr txBox="1"/>
          <p:nvPr/>
        </p:nvSpPr>
        <p:spPr>
          <a:xfrm>
            <a:off x="2931165" y="4177458"/>
            <a:ext cx="6794583" cy="369332"/>
          </a:xfrm>
          <a:prstGeom prst="rect">
            <a:avLst/>
          </a:prstGeom>
          <a:noFill/>
        </p:spPr>
        <p:txBody>
          <a:bodyPr wrap="square" lIns="91440" tIns="45720" rIns="91440" bIns="45720" rtlCol="0" anchor="t">
            <a:spAutoFit/>
          </a:bodyPr>
          <a:lstStyle/>
          <a:p>
            <a:pPr>
              <a:buClr>
                <a:srgbClr val="299D37"/>
              </a:buClr>
            </a:pPr>
            <a:r>
              <a:rPr lang="en-US">
                <a:latin typeface="Calibri Light"/>
                <a:ea typeface="Calibri Light"/>
                <a:cs typeface="Calibri"/>
              </a:rPr>
              <a:t>Tooth decay is the </a:t>
            </a:r>
            <a:r>
              <a:rPr lang="en-US" b="1">
                <a:solidFill>
                  <a:srgbClr val="299D37"/>
                </a:solidFill>
                <a:latin typeface="Calibri Light"/>
                <a:ea typeface="Calibri Light"/>
                <a:cs typeface="Calibri"/>
              </a:rPr>
              <a:t>single most common </a:t>
            </a:r>
            <a:r>
              <a:rPr lang="en-US">
                <a:latin typeface="Calibri Light"/>
                <a:ea typeface="Calibri Light"/>
                <a:cs typeface="Calibri"/>
              </a:rPr>
              <a:t>chronic</a:t>
            </a:r>
            <a:r>
              <a:rPr lang="en-US">
                <a:solidFill>
                  <a:schemeClr val="tx1">
                    <a:lumMod val="75000"/>
                    <a:lumOff val="25000"/>
                  </a:schemeClr>
                </a:solidFill>
                <a:latin typeface="Calibri Light"/>
                <a:ea typeface="Calibri Light"/>
                <a:cs typeface="Calibri"/>
              </a:rPr>
              <a:t> </a:t>
            </a:r>
            <a:r>
              <a:rPr lang="en-US">
                <a:latin typeface="Calibri Light"/>
                <a:ea typeface="Calibri Light"/>
                <a:cs typeface="Calibri"/>
              </a:rPr>
              <a:t>childhood disease.</a:t>
            </a:r>
          </a:p>
        </p:txBody>
      </p:sp>
      <p:sp>
        <p:nvSpPr>
          <p:cNvPr id="13" name="TextBox 12"/>
          <p:cNvSpPr txBox="1"/>
          <p:nvPr/>
        </p:nvSpPr>
        <p:spPr>
          <a:xfrm>
            <a:off x="2931165" y="5173644"/>
            <a:ext cx="6794583" cy="646331"/>
          </a:xfrm>
          <a:prstGeom prst="rect">
            <a:avLst/>
          </a:prstGeom>
          <a:noFill/>
        </p:spPr>
        <p:txBody>
          <a:bodyPr wrap="square" lIns="91440" tIns="45720" rIns="91440" bIns="45720" rtlCol="0" anchor="t">
            <a:spAutoFit/>
          </a:bodyPr>
          <a:lstStyle/>
          <a:p>
            <a:pPr>
              <a:buClr>
                <a:srgbClr val="299D37"/>
              </a:buClr>
            </a:pPr>
            <a:r>
              <a:rPr lang="en-US" b="1">
                <a:latin typeface="Calibri Light"/>
                <a:ea typeface="Calibri Light"/>
                <a:cs typeface="Calibri"/>
              </a:rPr>
              <a:t>More than </a:t>
            </a:r>
            <a:r>
              <a:rPr lang="en-US" b="1">
                <a:solidFill>
                  <a:srgbClr val="301F67"/>
                </a:solidFill>
                <a:latin typeface="Calibri Light"/>
                <a:ea typeface="Calibri Light"/>
                <a:cs typeface="Calibri"/>
              </a:rPr>
              <a:t>half </a:t>
            </a:r>
            <a:r>
              <a:rPr lang="en-US">
                <a:solidFill>
                  <a:srgbClr val="301F67"/>
                </a:solidFill>
                <a:latin typeface="Calibri Light"/>
                <a:ea typeface="Calibri Light"/>
                <a:cs typeface="Calibri"/>
              </a:rPr>
              <a:t>of U.S. children</a:t>
            </a:r>
            <a:r>
              <a:rPr lang="en-US">
                <a:solidFill>
                  <a:srgbClr val="299D37"/>
                </a:solidFill>
                <a:latin typeface="Calibri Light"/>
                <a:ea typeface="Calibri Light"/>
                <a:cs typeface="Calibri"/>
              </a:rPr>
              <a:t> </a:t>
            </a:r>
            <a:r>
              <a:rPr lang="en-US">
                <a:latin typeface="Calibri Light"/>
                <a:ea typeface="Calibri Light"/>
                <a:cs typeface="Calibri"/>
              </a:rPr>
              <a:t>ages 5 to 9 have at least one cavity or filling.</a:t>
            </a:r>
          </a:p>
        </p:txBody>
      </p:sp>
      <p:sp>
        <p:nvSpPr>
          <p:cNvPr id="14" name="TextBox 13"/>
          <p:cNvSpPr txBox="1"/>
          <p:nvPr/>
        </p:nvSpPr>
        <p:spPr>
          <a:xfrm>
            <a:off x="2931165" y="1955638"/>
            <a:ext cx="7129818" cy="646331"/>
          </a:xfrm>
          <a:prstGeom prst="rect">
            <a:avLst/>
          </a:prstGeom>
          <a:noFill/>
        </p:spPr>
        <p:txBody>
          <a:bodyPr wrap="square" lIns="91440" tIns="45720" rIns="91440" bIns="45720" rtlCol="0" anchor="t">
            <a:spAutoFit/>
          </a:bodyPr>
          <a:lstStyle/>
          <a:p>
            <a:pPr>
              <a:buClr>
                <a:srgbClr val="299D37"/>
              </a:buClr>
            </a:pPr>
            <a:r>
              <a:rPr lang="en-US" b="1">
                <a:solidFill>
                  <a:srgbClr val="CE4627"/>
                </a:solidFill>
                <a:latin typeface="Calibri Light"/>
                <a:ea typeface="Calibri Light"/>
                <a:cs typeface="Calibri"/>
              </a:rPr>
              <a:t>One out of every two </a:t>
            </a:r>
            <a:r>
              <a:rPr lang="en-US">
                <a:latin typeface="Calibri Light"/>
                <a:ea typeface="Calibri Light"/>
                <a:cs typeface="Calibri"/>
              </a:rPr>
              <a:t>American adults age 30 or older has periodontal disease.</a:t>
            </a:r>
          </a:p>
        </p:txBody>
      </p:sp>
      <p:pic>
        <p:nvPicPr>
          <p:cNvPr id="15" name="Picture 14" descr="Bad Breath Orange.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69792" y="1798963"/>
            <a:ext cx="835518" cy="813816"/>
          </a:xfrm>
          <a:prstGeom prst="rect">
            <a:avLst/>
          </a:prstGeom>
        </p:spPr>
      </p:pic>
      <p:pic>
        <p:nvPicPr>
          <p:cNvPr id="16" name="Picture 15" descr="Oral Cancer.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76956" y="2980485"/>
            <a:ext cx="821191" cy="722376"/>
          </a:xfrm>
          <a:prstGeom prst="rect">
            <a:avLst/>
          </a:prstGeom>
        </p:spPr>
      </p:pic>
      <p:pic>
        <p:nvPicPr>
          <p:cNvPr id="17" name="Picture 16" descr="Cavity_purple.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58830" y="5083593"/>
            <a:ext cx="657443" cy="833658"/>
          </a:xfrm>
          <a:prstGeom prst="rect">
            <a:avLst/>
          </a:prstGeom>
        </p:spPr>
      </p:pic>
      <p:sp>
        <p:nvSpPr>
          <p:cNvPr id="18" name="TextBox 17">
            <a:extLst>
              <a:ext uri="{FF2B5EF4-FFF2-40B4-BE49-F238E27FC236}">
                <a16:creationId xmlns:a16="http://schemas.microsoft.com/office/drawing/2014/main" id="{8F84CA25-C601-4893-8418-D019A7686067}"/>
              </a:ext>
            </a:extLst>
          </p:cNvPr>
          <p:cNvSpPr txBox="1"/>
          <p:nvPr/>
        </p:nvSpPr>
        <p:spPr>
          <a:xfrm>
            <a:off x="1661058" y="6480818"/>
            <a:ext cx="373801" cy="276999"/>
          </a:xfrm>
          <a:prstGeom prst="rect">
            <a:avLst/>
          </a:prstGeom>
          <a:noFill/>
        </p:spPr>
        <p:txBody>
          <a:bodyPr wrap="square" rtlCol="0">
            <a:spAutoFit/>
          </a:bodyPr>
          <a:lstStyle/>
          <a:p>
            <a:fld id="{CC0426C6-46E8-564A-82B6-DA9306E7BF28}" type="slidenum">
              <a:rPr lang="en-US" sz="1200">
                <a:solidFill>
                  <a:schemeClr val="bg1"/>
                </a:solidFill>
                <a:latin typeface="Calibri Light"/>
                <a:cs typeface="Calibri Light"/>
              </a:rPr>
              <a:t>21</a:t>
            </a:fld>
            <a:endParaRPr lang="en-US" sz="1200">
              <a:solidFill>
                <a:schemeClr val="bg1"/>
              </a:solidFill>
              <a:latin typeface="Calibri Light"/>
              <a:cs typeface="Calibri Light"/>
            </a:endParaRPr>
          </a:p>
        </p:txBody>
      </p:sp>
      <p:pic>
        <p:nvPicPr>
          <p:cNvPr id="2" name="Picture 1" descr="A green rectangle with white text&#10;&#10;Description automatically generated">
            <a:extLst>
              <a:ext uri="{FF2B5EF4-FFF2-40B4-BE49-F238E27FC236}">
                <a16:creationId xmlns:a16="http://schemas.microsoft.com/office/drawing/2014/main" id="{082510EF-AC58-ADD8-3B69-294051B24DB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52084" y="6121677"/>
            <a:ext cx="2504532" cy="989834"/>
          </a:xfrm>
          <a:prstGeom prst="rect">
            <a:avLst/>
          </a:prstGeom>
        </p:spPr>
      </p:pic>
      <p:sp>
        <p:nvSpPr>
          <p:cNvPr id="3" name="TextBox 2">
            <a:extLst>
              <a:ext uri="{FF2B5EF4-FFF2-40B4-BE49-F238E27FC236}">
                <a16:creationId xmlns:a16="http://schemas.microsoft.com/office/drawing/2014/main" id="{79F70CA8-35E6-3D31-23D4-DB72CF51BA9E}"/>
              </a:ext>
            </a:extLst>
          </p:cNvPr>
          <p:cNvSpPr txBox="1"/>
          <p:nvPr/>
        </p:nvSpPr>
        <p:spPr>
          <a:xfrm>
            <a:off x="297297" y="902547"/>
            <a:ext cx="9809973" cy="400110"/>
          </a:xfrm>
          <a:prstGeom prst="rect">
            <a:avLst/>
          </a:prstGeom>
          <a:noFill/>
        </p:spPr>
        <p:txBody>
          <a:bodyPr wrap="square" rtlCol="0">
            <a:spAutoFit/>
          </a:bodyPr>
          <a:lstStyle/>
          <a:p>
            <a:r>
              <a:rPr lang="en-US" sz="2000">
                <a:latin typeface="Calibri Light" panose="020F0302020204030204" pitchFamily="34" charset="0"/>
                <a:cs typeface="Calibri Light" panose="020F0302020204030204" pitchFamily="34" charset="0"/>
              </a:rPr>
              <a:t>Prevention keeps your smile bright and your body healthy.</a:t>
            </a:r>
          </a:p>
        </p:txBody>
      </p:sp>
      <p:sp>
        <p:nvSpPr>
          <p:cNvPr id="5" name="Title 2">
            <a:extLst>
              <a:ext uri="{FF2B5EF4-FFF2-40B4-BE49-F238E27FC236}">
                <a16:creationId xmlns:a16="http://schemas.microsoft.com/office/drawing/2014/main" id="{C3976FC2-506F-6894-AA3D-4146EB33B05D}"/>
              </a:ext>
            </a:extLst>
          </p:cNvPr>
          <p:cNvSpPr txBox="1">
            <a:spLocks/>
          </p:cNvSpPr>
          <p:nvPr/>
        </p:nvSpPr>
        <p:spPr>
          <a:xfrm>
            <a:off x="297298" y="257843"/>
            <a:ext cx="10348290" cy="776485"/>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a:solidFill>
                  <a:srgbClr val="00B30E"/>
                </a:solidFill>
                <a:latin typeface="Calibri Light"/>
                <a:ea typeface="Calibri Light"/>
                <a:cs typeface="Calibri"/>
              </a:rPr>
              <a:t>Oral health facts</a:t>
            </a:r>
          </a:p>
        </p:txBody>
      </p:sp>
    </p:spTree>
    <p:extLst>
      <p:ext uri="{BB962C8B-B14F-4D97-AF65-F5344CB8AC3E}">
        <p14:creationId xmlns:p14="http://schemas.microsoft.com/office/powerpoint/2010/main" val="3060022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BEF707C-5586-4787-88E7-4694F7E33AB4}"/>
              </a:ext>
            </a:extLst>
          </p:cNvPr>
          <p:cNvSpPr txBox="1"/>
          <p:nvPr/>
        </p:nvSpPr>
        <p:spPr>
          <a:xfrm>
            <a:off x="1661058" y="6480818"/>
            <a:ext cx="373801" cy="276999"/>
          </a:xfrm>
          <a:prstGeom prst="rect">
            <a:avLst/>
          </a:prstGeom>
          <a:noFill/>
        </p:spPr>
        <p:txBody>
          <a:bodyPr wrap="square" rtlCol="0">
            <a:spAutoFit/>
          </a:bodyPr>
          <a:lstStyle/>
          <a:p>
            <a:fld id="{CC0426C6-46E8-564A-82B6-DA9306E7BF28}" type="slidenum">
              <a:rPr lang="en-US" sz="1200">
                <a:solidFill>
                  <a:schemeClr val="bg1"/>
                </a:solidFill>
                <a:latin typeface="Calibri Light"/>
                <a:cs typeface="Calibri Light"/>
              </a:rPr>
              <a:t>22</a:t>
            </a:fld>
            <a:endParaRPr lang="en-US" sz="1200">
              <a:solidFill>
                <a:schemeClr val="bg1"/>
              </a:solidFill>
              <a:latin typeface="Calibri Light"/>
              <a:cs typeface="Calibri Light"/>
            </a:endParaRPr>
          </a:p>
        </p:txBody>
      </p:sp>
      <p:sp>
        <p:nvSpPr>
          <p:cNvPr id="12" name="Rectangle 11">
            <a:extLst>
              <a:ext uri="{FF2B5EF4-FFF2-40B4-BE49-F238E27FC236}">
                <a16:creationId xmlns:a16="http://schemas.microsoft.com/office/drawing/2014/main" id="{5FA03AE8-826D-601D-4B59-34D97BA52550}"/>
              </a:ext>
            </a:extLst>
          </p:cNvPr>
          <p:cNvSpPr/>
          <p:nvPr/>
        </p:nvSpPr>
        <p:spPr>
          <a:xfrm>
            <a:off x="-5638701" y="1814965"/>
            <a:ext cx="3669868" cy="4573967"/>
          </a:xfrm>
          <a:prstGeom prst="rect">
            <a:avLst/>
          </a:prstGeom>
          <a:solidFill>
            <a:schemeClr val="bg1">
              <a:lumMod val="85000"/>
              <a:alpha val="31426"/>
            </a:schemeClr>
          </a:solidFill>
          <a:ln>
            <a:solidFill>
              <a:schemeClr val="bg1">
                <a:lumMod val="85000"/>
                <a:alpha val="56797"/>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853110" y="1679244"/>
            <a:ext cx="5118272" cy="4585871"/>
          </a:xfrm>
          <a:prstGeom prst="rect">
            <a:avLst/>
          </a:prstGeom>
          <a:noFill/>
          <a:ln>
            <a:noFill/>
          </a:ln>
        </p:spPr>
        <p:txBody>
          <a:bodyPr wrap="square" lIns="91440" tIns="45720" rIns="91440" bIns="45720" rtlCol="0" anchor="t">
            <a:spAutoFit/>
          </a:bodyPr>
          <a:lstStyle/>
          <a:p>
            <a:pPr>
              <a:buClr>
                <a:srgbClr val="00B050"/>
              </a:buClr>
            </a:pPr>
            <a:r>
              <a:rPr lang="en-US">
                <a:latin typeface="Calibri Light"/>
                <a:ea typeface="Calibri Light"/>
                <a:cs typeface="Calibri"/>
              </a:rPr>
              <a:t>What does “healthy living” really mean? Nutritional food, exercise, and plenty of rest are major components of a healthy lifestyle, but other health habits include:</a:t>
            </a:r>
          </a:p>
          <a:p>
            <a:pPr marL="285750" indent="-285750">
              <a:buClr>
                <a:srgbClr val="00B050"/>
              </a:buClr>
              <a:buFont typeface="Arial"/>
              <a:buChar char="•"/>
            </a:pPr>
            <a:endParaRPr lang="en-US">
              <a:solidFill>
                <a:schemeClr val="tx1">
                  <a:lumMod val="75000"/>
                  <a:lumOff val="25000"/>
                </a:schemeClr>
              </a:solidFill>
              <a:latin typeface="Calibri Light"/>
              <a:ea typeface="Calibri Light"/>
              <a:cs typeface="Calibri" panose="020F0502020204030204" pitchFamily="34" charset="0"/>
            </a:endParaRPr>
          </a:p>
          <a:p>
            <a:pPr marL="742950" lvl="1" indent="-285750">
              <a:buClr>
                <a:srgbClr val="00B050"/>
              </a:buClr>
              <a:buFont typeface="Arial"/>
              <a:buChar char="•"/>
            </a:pPr>
            <a:r>
              <a:rPr lang="en-US">
                <a:latin typeface="Calibri Light"/>
                <a:ea typeface="Calibri Light"/>
                <a:cs typeface="Calibri"/>
              </a:rPr>
              <a:t>Regular dentist visits</a:t>
            </a:r>
          </a:p>
          <a:p>
            <a:pPr marL="742950" lvl="1" indent="-285750">
              <a:buClr>
                <a:srgbClr val="00B050"/>
              </a:buClr>
              <a:buFont typeface="Arial"/>
              <a:buChar char="•"/>
            </a:pPr>
            <a:endParaRPr lang="en-US">
              <a:solidFill>
                <a:schemeClr val="tx1">
                  <a:lumMod val="75000"/>
                  <a:lumOff val="25000"/>
                </a:schemeClr>
              </a:solidFill>
              <a:latin typeface="Calibri Light"/>
              <a:ea typeface="Calibri Light"/>
              <a:cs typeface="Calibri" panose="020F0502020204030204" pitchFamily="34" charset="0"/>
            </a:endParaRPr>
          </a:p>
          <a:p>
            <a:pPr marL="742950" lvl="1" indent="-285750">
              <a:buClr>
                <a:srgbClr val="00B050"/>
              </a:buClr>
              <a:buFont typeface="Arial"/>
              <a:buChar char="•"/>
            </a:pPr>
            <a:r>
              <a:rPr lang="en-US">
                <a:latin typeface="Calibri Light"/>
                <a:ea typeface="Calibri Light"/>
                <a:cs typeface="Calibri"/>
              </a:rPr>
              <a:t>Brushing and flossing at least twice a day</a:t>
            </a:r>
          </a:p>
          <a:p>
            <a:pPr marL="742950" lvl="1" indent="-285750">
              <a:buClr>
                <a:srgbClr val="00B050"/>
              </a:buClr>
              <a:buFont typeface="Arial"/>
              <a:buChar char="•"/>
            </a:pPr>
            <a:endParaRPr lang="en-US">
              <a:solidFill>
                <a:schemeClr val="tx1">
                  <a:lumMod val="75000"/>
                  <a:lumOff val="25000"/>
                </a:schemeClr>
              </a:solidFill>
              <a:latin typeface="Calibri Light"/>
              <a:ea typeface="Calibri Light"/>
              <a:cs typeface="Calibri" panose="020F0502020204030204" pitchFamily="34" charset="0"/>
            </a:endParaRPr>
          </a:p>
          <a:p>
            <a:pPr marL="742950" lvl="1" indent="-285750">
              <a:buClr>
                <a:srgbClr val="00B050"/>
              </a:buClr>
              <a:buFont typeface="Arial"/>
              <a:buChar char="•"/>
            </a:pPr>
            <a:r>
              <a:rPr lang="en-US">
                <a:latin typeface="Calibri Light"/>
                <a:ea typeface="Calibri Light"/>
                <a:cs typeface="Calibri"/>
              </a:rPr>
              <a:t>Making food choices that are not just good for your body but good for your teeth</a:t>
            </a:r>
          </a:p>
          <a:p>
            <a:pPr marL="742950" lvl="1" indent="-285750">
              <a:buClr>
                <a:srgbClr val="00B050"/>
              </a:buClr>
              <a:buFont typeface="Arial"/>
              <a:buChar char="•"/>
            </a:pPr>
            <a:endParaRPr lang="en-US">
              <a:solidFill>
                <a:schemeClr val="tx1">
                  <a:lumMod val="75000"/>
                  <a:lumOff val="25000"/>
                </a:schemeClr>
              </a:solidFill>
              <a:latin typeface="Calibri Light"/>
              <a:ea typeface="Calibri Light"/>
              <a:cs typeface="Calibri" panose="020F0502020204030204" pitchFamily="34" charset="0"/>
            </a:endParaRPr>
          </a:p>
          <a:p>
            <a:pPr marL="742950" lvl="1" indent="-285750">
              <a:buClr>
                <a:srgbClr val="00B050"/>
              </a:buClr>
              <a:buFont typeface="Arial"/>
              <a:buChar char="•"/>
            </a:pPr>
            <a:r>
              <a:rPr lang="en-US">
                <a:solidFill>
                  <a:srgbClr val="000000"/>
                </a:solidFill>
                <a:latin typeface="Calibri Light"/>
                <a:ea typeface="Calibri Light"/>
                <a:cs typeface="Calibri"/>
              </a:rPr>
              <a:t>Sharing your medical conditions with your dentist</a:t>
            </a:r>
          </a:p>
          <a:p>
            <a:pPr>
              <a:buClr>
                <a:srgbClr val="00B050"/>
              </a:buClr>
            </a:pPr>
            <a:endParaRPr lang="en-US" sz="2000">
              <a:solidFill>
                <a:schemeClr val="tx1">
                  <a:lumMod val="75000"/>
                  <a:lumOff val="25000"/>
                </a:schemeClr>
              </a:solidFill>
              <a:latin typeface="Calibri Light"/>
              <a:cs typeface="Calibri Light"/>
            </a:endParaRPr>
          </a:p>
          <a:p>
            <a:pPr>
              <a:buClr>
                <a:srgbClr val="00B050"/>
              </a:buClr>
            </a:pPr>
            <a:endParaRPr lang="en-US" sz="2000">
              <a:solidFill>
                <a:schemeClr val="tx1">
                  <a:lumMod val="75000"/>
                  <a:lumOff val="25000"/>
                </a:schemeClr>
              </a:solidFill>
              <a:latin typeface="Calibri Light"/>
              <a:cs typeface="Calibri Light"/>
            </a:endParaRPr>
          </a:p>
        </p:txBody>
      </p:sp>
      <p:pic>
        <p:nvPicPr>
          <p:cNvPr id="2" name="Picture 1" descr="A green rectangle with white text&#10;&#10;Description automatically generated">
            <a:extLst>
              <a:ext uri="{FF2B5EF4-FFF2-40B4-BE49-F238E27FC236}">
                <a16:creationId xmlns:a16="http://schemas.microsoft.com/office/drawing/2014/main" id="{3F159FC3-57EE-2974-DA21-AE72732C98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51572" y="6124818"/>
            <a:ext cx="2504532" cy="989834"/>
          </a:xfrm>
          <a:prstGeom prst="rect">
            <a:avLst/>
          </a:prstGeom>
        </p:spPr>
      </p:pic>
      <p:pic>
        <p:nvPicPr>
          <p:cNvPr id="16" name="Picture 15" descr="A picture containing person, wall, clothing, furniture&#10;&#10;Description automatically generated">
            <a:extLst>
              <a:ext uri="{FF2B5EF4-FFF2-40B4-BE49-F238E27FC236}">
                <a16:creationId xmlns:a16="http://schemas.microsoft.com/office/drawing/2014/main" id="{959B252F-6A2C-6074-FABA-20076B2E92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45667" y="1914715"/>
            <a:ext cx="5406066" cy="3604044"/>
          </a:xfrm>
          <a:prstGeom prst="rect">
            <a:avLst/>
          </a:prstGeom>
        </p:spPr>
      </p:pic>
      <p:sp>
        <p:nvSpPr>
          <p:cNvPr id="4" name="TextBox 3">
            <a:extLst>
              <a:ext uri="{FF2B5EF4-FFF2-40B4-BE49-F238E27FC236}">
                <a16:creationId xmlns:a16="http://schemas.microsoft.com/office/drawing/2014/main" id="{6CF80898-2928-2ECC-BE6E-A9463F18FF90}"/>
              </a:ext>
            </a:extLst>
          </p:cNvPr>
          <p:cNvSpPr txBox="1"/>
          <p:nvPr/>
        </p:nvSpPr>
        <p:spPr>
          <a:xfrm>
            <a:off x="297297" y="902547"/>
            <a:ext cx="9809973" cy="400110"/>
          </a:xfrm>
          <a:prstGeom prst="rect">
            <a:avLst/>
          </a:prstGeom>
          <a:noFill/>
        </p:spPr>
        <p:txBody>
          <a:bodyPr wrap="square" rtlCol="0">
            <a:spAutoFit/>
          </a:bodyPr>
          <a:lstStyle/>
          <a:p>
            <a:r>
              <a:rPr lang="en-US" sz="2000">
                <a:latin typeface="Calibri Light" panose="020F0302020204030204" pitchFamily="34" charset="0"/>
                <a:cs typeface="Calibri Light" panose="020F0302020204030204" pitchFamily="34" charset="0"/>
              </a:rPr>
              <a:t>Healthy habits lead to healthy smiles</a:t>
            </a:r>
          </a:p>
        </p:txBody>
      </p:sp>
      <p:sp>
        <p:nvSpPr>
          <p:cNvPr id="5" name="Title 2">
            <a:extLst>
              <a:ext uri="{FF2B5EF4-FFF2-40B4-BE49-F238E27FC236}">
                <a16:creationId xmlns:a16="http://schemas.microsoft.com/office/drawing/2014/main" id="{76E613D7-73DF-B12A-7C88-2DCDA54F9752}"/>
              </a:ext>
            </a:extLst>
          </p:cNvPr>
          <p:cNvSpPr txBox="1">
            <a:spLocks/>
          </p:cNvSpPr>
          <p:nvPr/>
        </p:nvSpPr>
        <p:spPr>
          <a:xfrm>
            <a:off x="297298" y="257843"/>
            <a:ext cx="10348290" cy="776485"/>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a:solidFill>
                  <a:srgbClr val="00B30E"/>
                </a:solidFill>
                <a:latin typeface="Calibri Light"/>
                <a:ea typeface="Calibri Light"/>
                <a:cs typeface="Calibri"/>
              </a:rPr>
              <a:t>Healthy living</a:t>
            </a:r>
          </a:p>
        </p:txBody>
      </p:sp>
    </p:spTree>
    <p:extLst>
      <p:ext uri="{BB962C8B-B14F-4D97-AF65-F5344CB8AC3E}">
        <p14:creationId xmlns:p14="http://schemas.microsoft.com/office/powerpoint/2010/main" val="31641448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8407E40C-481E-B129-EEEE-C42B695FB4C3}"/>
              </a:ext>
            </a:extLst>
          </p:cNvPr>
          <p:cNvSpPr/>
          <p:nvPr/>
        </p:nvSpPr>
        <p:spPr>
          <a:xfrm>
            <a:off x="314" y="0"/>
            <a:ext cx="6864350" cy="6858000"/>
          </a:xfrm>
          <a:custGeom>
            <a:avLst/>
            <a:gdLst/>
            <a:ahLst/>
            <a:cxnLst/>
            <a:rect l="l" t="t" r="r" b="b"/>
            <a:pathLst>
              <a:path w="6864350" h="6858000">
                <a:moveTo>
                  <a:pt x="2749143" y="0"/>
                </a:moveTo>
                <a:lnTo>
                  <a:pt x="6337" y="0"/>
                </a:lnTo>
                <a:lnTo>
                  <a:pt x="0" y="6858000"/>
                </a:lnTo>
                <a:lnTo>
                  <a:pt x="6863943" y="6858000"/>
                </a:lnTo>
                <a:lnTo>
                  <a:pt x="2749143" y="0"/>
                </a:lnTo>
                <a:close/>
              </a:path>
            </a:pathLst>
          </a:custGeom>
          <a:solidFill>
            <a:srgbClr val="2DB035"/>
          </a:solidFill>
        </p:spPr>
        <p:txBody>
          <a:bodyPr wrap="square" lIns="0" tIns="0" rIns="0" bIns="0" rtlCol="0"/>
          <a:lstStyle/>
          <a:p>
            <a:endParaRPr/>
          </a:p>
        </p:txBody>
      </p:sp>
      <p:pic>
        <p:nvPicPr>
          <p:cNvPr id="2" name="object 2"/>
          <p:cNvPicPr/>
          <p:nvPr/>
        </p:nvPicPr>
        <p:blipFill>
          <a:blip r:embed="rId3" cstate="print"/>
          <a:stretch>
            <a:fillRect/>
          </a:stretch>
        </p:blipFill>
        <p:spPr>
          <a:xfrm>
            <a:off x="2406153" y="463156"/>
            <a:ext cx="2274012" cy="1863027"/>
          </a:xfrm>
          <a:prstGeom prst="rect">
            <a:avLst/>
          </a:prstGeom>
        </p:spPr>
      </p:pic>
      <p:grpSp>
        <p:nvGrpSpPr>
          <p:cNvPr id="3" name="object 3"/>
          <p:cNvGrpSpPr/>
          <p:nvPr/>
        </p:nvGrpSpPr>
        <p:grpSpPr>
          <a:xfrm>
            <a:off x="3493958" y="457187"/>
            <a:ext cx="2907030" cy="2341245"/>
            <a:chOff x="3493958" y="457187"/>
            <a:chExt cx="2907030" cy="2341245"/>
          </a:xfrm>
        </p:grpSpPr>
        <p:sp>
          <p:nvSpPr>
            <p:cNvPr id="4" name="object 4"/>
            <p:cNvSpPr/>
            <p:nvPr/>
          </p:nvSpPr>
          <p:spPr>
            <a:xfrm>
              <a:off x="5490955" y="737939"/>
              <a:ext cx="610870" cy="518159"/>
            </a:xfrm>
            <a:custGeom>
              <a:avLst/>
              <a:gdLst/>
              <a:ahLst/>
              <a:cxnLst/>
              <a:rect l="l" t="t" r="r" b="b"/>
              <a:pathLst>
                <a:path w="610870" h="518159">
                  <a:moveTo>
                    <a:pt x="610616" y="0"/>
                  </a:moveTo>
                  <a:lnTo>
                    <a:pt x="0" y="0"/>
                  </a:lnTo>
                  <a:lnTo>
                    <a:pt x="305308" y="518020"/>
                  </a:lnTo>
                  <a:lnTo>
                    <a:pt x="610616" y="0"/>
                  </a:lnTo>
                  <a:close/>
                </a:path>
              </a:pathLst>
            </a:custGeom>
            <a:solidFill>
              <a:srgbClr val="00ACC8"/>
            </a:solidFill>
          </p:spPr>
          <p:txBody>
            <a:bodyPr wrap="square" lIns="0" tIns="0" rIns="0" bIns="0" rtlCol="0"/>
            <a:lstStyle/>
            <a:p>
              <a:endParaRPr/>
            </a:p>
          </p:txBody>
        </p:sp>
        <p:sp>
          <p:nvSpPr>
            <p:cNvPr id="5" name="object 5"/>
            <p:cNvSpPr/>
            <p:nvPr/>
          </p:nvSpPr>
          <p:spPr>
            <a:xfrm>
              <a:off x="5853209" y="1285378"/>
              <a:ext cx="255270" cy="219075"/>
            </a:xfrm>
            <a:custGeom>
              <a:avLst/>
              <a:gdLst/>
              <a:ahLst/>
              <a:cxnLst/>
              <a:rect l="l" t="t" r="r" b="b"/>
              <a:pathLst>
                <a:path w="255270" h="219075">
                  <a:moveTo>
                    <a:pt x="131292" y="0"/>
                  </a:moveTo>
                  <a:lnTo>
                    <a:pt x="0" y="214122"/>
                  </a:lnTo>
                  <a:lnTo>
                    <a:pt x="255028" y="218579"/>
                  </a:lnTo>
                  <a:lnTo>
                    <a:pt x="131292" y="0"/>
                  </a:lnTo>
                  <a:close/>
                </a:path>
              </a:pathLst>
            </a:custGeom>
            <a:solidFill>
              <a:srgbClr val="563C82"/>
            </a:solidFill>
          </p:spPr>
          <p:txBody>
            <a:bodyPr wrap="square" lIns="0" tIns="0" rIns="0" bIns="0" rtlCol="0"/>
            <a:lstStyle/>
            <a:p>
              <a:endParaRPr/>
            </a:p>
          </p:txBody>
        </p:sp>
        <p:pic>
          <p:nvPicPr>
            <p:cNvPr id="6" name="object 6"/>
            <p:cNvPicPr/>
            <p:nvPr/>
          </p:nvPicPr>
          <p:blipFill>
            <a:blip r:embed="rId4" cstate="print"/>
            <a:stretch>
              <a:fillRect/>
            </a:stretch>
          </p:blipFill>
          <p:spPr>
            <a:xfrm>
              <a:off x="3493958" y="457187"/>
              <a:ext cx="2906842" cy="2340914"/>
            </a:xfrm>
            <a:prstGeom prst="rect">
              <a:avLst/>
            </a:prstGeom>
          </p:spPr>
        </p:pic>
      </p:grpSp>
      <p:sp>
        <p:nvSpPr>
          <p:cNvPr id="7" name="object 7"/>
          <p:cNvSpPr txBox="1"/>
          <p:nvPr/>
        </p:nvSpPr>
        <p:spPr>
          <a:xfrm>
            <a:off x="6477466" y="3381240"/>
            <a:ext cx="6142990" cy="756920"/>
          </a:xfrm>
          <a:prstGeom prst="rect">
            <a:avLst/>
          </a:prstGeom>
        </p:spPr>
        <p:txBody>
          <a:bodyPr vert="horz" wrap="square" lIns="0" tIns="12700" rIns="0" bIns="0" rtlCol="0" anchor="t">
            <a:spAutoFit/>
          </a:bodyPr>
          <a:lstStyle/>
          <a:p>
            <a:pPr marL="12700">
              <a:lnSpc>
                <a:spcPct val="100000"/>
              </a:lnSpc>
              <a:spcBef>
                <a:spcPts val="100"/>
              </a:spcBef>
            </a:pPr>
            <a:r>
              <a:rPr lang="en-US" sz="4800">
                <a:solidFill>
                  <a:srgbClr val="2CAF35"/>
                </a:solidFill>
                <a:latin typeface="+mj-lt"/>
                <a:ea typeface="Calibri Light"/>
                <a:cs typeface="Calibri"/>
              </a:rPr>
              <a:t>Using</a:t>
            </a:r>
            <a:r>
              <a:rPr lang="en-US" sz="4800" spc="-5">
                <a:solidFill>
                  <a:srgbClr val="2CAF35"/>
                </a:solidFill>
                <a:latin typeface="+mj-lt"/>
                <a:ea typeface="Calibri Light"/>
                <a:cs typeface="Calibri"/>
              </a:rPr>
              <a:t> </a:t>
            </a:r>
            <a:r>
              <a:rPr lang="en-US" sz="4800" spc="-385">
                <a:solidFill>
                  <a:srgbClr val="2CAF35"/>
                </a:solidFill>
                <a:latin typeface="+mj-lt"/>
                <a:ea typeface="Calibri Light"/>
                <a:cs typeface="Calibri"/>
              </a:rPr>
              <a:t>y</a:t>
            </a:r>
            <a:r>
              <a:rPr lang="en-US" sz="4800" spc="140">
                <a:solidFill>
                  <a:srgbClr val="2CAF35"/>
                </a:solidFill>
                <a:latin typeface="+mj-lt"/>
                <a:ea typeface="Calibri Light"/>
                <a:cs typeface="Calibri"/>
              </a:rPr>
              <a:t>ou</a:t>
            </a:r>
            <a:r>
              <a:rPr lang="en-US" sz="4800" spc="95">
                <a:solidFill>
                  <a:srgbClr val="2CAF35"/>
                </a:solidFill>
                <a:latin typeface="+mj-lt"/>
                <a:ea typeface="Calibri Light"/>
                <a:cs typeface="Calibri"/>
              </a:rPr>
              <a:t>r</a:t>
            </a:r>
            <a:r>
              <a:rPr lang="en-US" sz="4800" spc="-5">
                <a:solidFill>
                  <a:srgbClr val="2CAF35"/>
                </a:solidFill>
                <a:latin typeface="+mj-lt"/>
                <a:ea typeface="Calibri Light"/>
                <a:cs typeface="Calibri"/>
              </a:rPr>
              <a:t> </a:t>
            </a:r>
            <a:r>
              <a:rPr lang="en-US" sz="4800" spc="-10">
                <a:solidFill>
                  <a:srgbClr val="2CAF35"/>
                </a:solidFill>
                <a:latin typeface="+mj-lt"/>
                <a:ea typeface="Calibri Light"/>
                <a:cs typeface="Calibri"/>
              </a:rPr>
              <a:t>benefits</a:t>
            </a:r>
            <a:endParaRPr lang="en-US" sz="4800">
              <a:latin typeface="+mj-lt"/>
              <a:ea typeface="Calibri Light"/>
              <a:cs typeface="Calibri"/>
            </a:endParaRPr>
          </a:p>
        </p:txBody>
      </p:sp>
      <p:sp>
        <p:nvSpPr>
          <p:cNvPr id="8" name="object 8"/>
          <p:cNvSpPr txBox="1"/>
          <p:nvPr/>
        </p:nvSpPr>
        <p:spPr>
          <a:xfrm>
            <a:off x="368300" y="3516879"/>
            <a:ext cx="3563620" cy="1674817"/>
          </a:xfrm>
          <a:prstGeom prst="rect">
            <a:avLst/>
          </a:prstGeom>
        </p:spPr>
        <p:txBody>
          <a:bodyPr vert="horz" wrap="square" lIns="0" tIns="12700" rIns="0" bIns="0" rtlCol="0" anchor="t">
            <a:spAutoFit/>
          </a:bodyPr>
          <a:lstStyle/>
          <a:p>
            <a:pPr marL="12700" marR="5080">
              <a:lnSpc>
                <a:spcPct val="100000"/>
              </a:lnSpc>
              <a:spcBef>
                <a:spcPts val="100"/>
              </a:spcBef>
              <a:tabLst>
                <a:tab pos="1003300" algn="l"/>
                <a:tab pos="1287145" algn="l"/>
                <a:tab pos="1917700" algn="l"/>
                <a:tab pos="2544445" algn="l"/>
              </a:tabLst>
            </a:pPr>
            <a:r>
              <a:rPr lang="en-US" sz="3600" spc="-20">
                <a:solidFill>
                  <a:srgbClr val="FFFFFF"/>
                </a:solidFill>
                <a:latin typeface="+mj-lt"/>
                <a:ea typeface="Calibri Light"/>
                <a:cs typeface="Calibri"/>
              </a:rPr>
              <a:t>Creating healthy smiles one dentist visit at a time</a:t>
            </a:r>
            <a:r>
              <a:rPr lang="en-US" sz="3600">
                <a:solidFill>
                  <a:srgbClr val="FFFFFF"/>
                </a:solidFill>
                <a:latin typeface="+mj-lt"/>
                <a:ea typeface="Calibri Light"/>
                <a:cs typeface="Calibri"/>
              </a:rPr>
              <a:t>	</a:t>
            </a:r>
            <a:endParaRPr lang="en-US" sz="3600">
              <a:latin typeface="+mj-lt"/>
              <a:ea typeface="Calibri Light"/>
              <a:cs typeface="Calibri"/>
            </a:endParaRPr>
          </a:p>
        </p:txBody>
      </p:sp>
      <p:pic>
        <p:nvPicPr>
          <p:cNvPr id="11" name="Picture 10" descr="A green rectangle with white text&#10;&#10;Description automatically generated">
            <a:extLst>
              <a:ext uri="{FF2B5EF4-FFF2-40B4-BE49-F238E27FC236}">
                <a16:creationId xmlns:a16="http://schemas.microsoft.com/office/drawing/2014/main" id="{A4B8DE4C-8FD0-FF4C-9266-E5AFE3F9610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43723" y="6129203"/>
            <a:ext cx="2504532" cy="989834"/>
          </a:xfrm>
          <a:prstGeom prst="rect">
            <a:avLst/>
          </a:prstGeom>
        </p:spPr>
      </p:pic>
    </p:spTree>
    <p:extLst>
      <p:ext uri="{BB962C8B-B14F-4D97-AF65-F5344CB8AC3E}">
        <p14:creationId xmlns:p14="http://schemas.microsoft.com/office/powerpoint/2010/main" val="3834273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223592" y="2574908"/>
            <a:ext cx="5474977" cy="1754326"/>
          </a:xfrm>
          <a:prstGeom prst="rect">
            <a:avLst/>
          </a:prstGeom>
          <a:noFill/>
        </p:spPr>
        <p:txBody>
          <a:bodyPr wrap="square" lIns="91440" tIns="45720" rIns="91440" bIns="45720" rtlCol="0" anchor="t">
            <a:spAutoFit/>
          </a:bodyPr>
          <a:lstStyle/>
          <a:p>
            <a:pPr marL="342900" indent="-342900">
              <a:buClr>
                <a:srgbClr val="00B050"/>
              </a:buClr>
              <a:buFont typeface="Arial"/>
              <a:buChar char="•"/>
            </a:pPr>
            <a:r>
              <a:rPr lang="en-US">
                <a:latin typeface="Calibri"/>
                <a:ea typeface="Calibri"/>
                <a:cs typeface="Calibri"/>
              </a:rPr>
              <a:t>F</a:t>
            </a:r>
            <a:r>
              <a:rPr lang="en-US">
                <a:latin typeface="Calibri Light"/>
                <a:ea typeface="Calibri Light"/>
                <a:cs typeface="Calibri"/>
              </a:rPr>
              <a:t>ind a dental care provider (with a targeted search of PPO providers for the deepest discount)</a:t>
            </a:r>
          </a:p>
          <a:p>
            <a:pPr marL="342900" indent="-342900">
              <a:buClr>
                <a:srgbClr val="00B050"/>
              </a:buClr>
              <a:buFont typeface="Arial"/>
              <a:buChar char="•"/>
            </a:pPr>
            <a:endParaRPr lang="en-US">
              <a:latin typeface="Calibri Light"/>
              <a:ea typeface="Calibri Light"/>
              <a:cs typeface="Calibri" panose="020F0502020204030204" pitchFamily="34" charset="0"/>
            </a:endParaRPr>
          </a:p>
          <a:p>
            <a:pPr marL="342900" indent="-342900">
              <a:buClr>
                <a:srgbClr val="00B050"/>
              </a:buClr>
              <a:buFont typeface="Arial"/>
              <a:buChar char="•"/>
            </a:pPr>
            <a:r>
              <a:rPr lang="en-US">
                <a:latin typeface="Calibri Light"/>
                <a:ea typeface="Calibri Light"/>
                <a:cs typeface="Calibri"/>
              </a:rPr>
              <a:t>Oral health and wellness information</a:t>
            </a:r>
          </a:p>
          <a:p>
            <a:pPr>
              <a:buClr>
                <a:srgbClr val="00B050"/>
              </a:buClr>
            </a:pPr>
            <a:endParaRPr lang="en-US">
              <a:latin typeface="Calibri Light"/>
              <a:ea typeface="Calibri Light"/>
              <a:cs typeface="Calibri" panose="020F0502020204030204" pitchFamily="34" charset="0"/>
            </a:endParaRPr>
          </a:p>
          <a:p>
            <a:pPr marL="342900" indent="-342900">
              <a:buClr>
                <a:srgbClr val="00B050"/>
              </a:buClr>
              <a:buFont typeface="Arial"/>
              <a:buChar char="•"/>
            </a:pPr>
            <a:r>
              <a:rPr lang="en-US">
                <a:latin typeface="Calibri Light"/>
                <a:ea typeface="Calibri Light"/>
                <a:cs typeface="Calibri"/>
              </a:rPr>
              <a:t>Benefit and claim updates</a:t>
            </a:r>
          </a:p>
        </p:txBody>
      </p:sp>
      <p:pic>
        <p:nvPicPr>
          <p:cNvPr id="11" name="Picture 10" descr="iStock_000041365642_Full.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1930" y="1136309"/>
            <a:ext cx="5539605" cy="5537990"/>
          </a:xfrm>
          <a:prstGeom prst="rect">
            <a:avLst/>
          </a:prstGeom>
        </p:spPr>
      </p:pic>
      <p:pic>
        <p:nvPicPr>
          <p:cNvPr id="6" name="Picture 5" descr="A green rectangle with white text&#10;&#10;Description automatically generated">
            <a:extLst>
              <a:ext uri="{FF2B5EF4-FFF2-40B4-BE49-F238E27FC236}">
                <a16:creationId xmlns:a16="http://schemas.microsoft.com/office/drawing/2014/main" id="{073F5854-A484-C9E6-DABE-E6C5B50467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49135" y="6124920"/>
            <a:ext cx="2504532" cy="989834"/>
          </a:xfrm>
          <a:prstGeom prst="rect">
            <a:avLst/>
          </a:prstGeom>
        </p:spPr>
      </p:pic>
      <p:sp>
        <p:nvSpPr>
          <p:cNvPr id="7" name="TextBox 6">
            <a:extLst>
              <a:ext uri="{FF2B5EF4-FFF2-40B4-BE49-F238E27FC236}">
                <a16:creationId xmlns:a16="http://schemas.microsoft.com/office/drawing/2014/main" id="{30FCEB2E-C22A-5A65-B1E7-12EFE611610E}"/>
              </a:ext>
            </a:extLst>
          </p:cNvPr>
          <p:cNvSpPr txBox="1"/>
          <p:nvPr/>
        </p:nvSpPr>
        <p:spPr>
          <a:xfrm>
            <a:off x="297297" y="902547"/>
            <a:ext cx="9809973" cy="400110"/>
          </a:xfrm>
          <a:prstGeom prst="rect">
            <a:avLst/>
          </a:prstGeom>
          <a:noFill/>
        </p:spPr>
        <p:txBody>
          <a:bodyPr wrap="square" rtlCol="0">
            <a:spAutoFit/>
          </a:bodyPr>
          <a:lstStyle/>
          <a:p>
            <a:r>
              <a:rPr lang="en-US" sz="2000">
                <a:latin typeface="Calibri Light" panose="020F0302020204030204" pitchFamily="34" charset="0"/>
                <a:cs typeface="Calibri Light" panose="020F0302020204030204" pitchFamily="34" charset="0"/>
              </a:rPr>
              <a:t>Online tools are available 24/7 at </a:t>
            </a:r>
            <a:r>
              <a:rPr lang="en-US" sz="2000" err="1">
                <a:latin typeface="Calibri Light" panose="020F0302020204030204" pitchFamily="34" charset="0"/>
                <a:cs typeface="Calibri Light" panose="020F0302020204030204" pitchFamily="34" charset="0"/>
              </a:rPr>
              <a:t>www.deltadentalco.com</a:t>
            </a:r>
            <a:endParaRPr lang="en-US" sz="2000">
              <a:latin typeface="Calibri Light" panose="020F0302020204030204" pitchFamily="34" charset="0"/>
              <a:cs typeface="Calibri Light" panose="020F0302020204030204" pitchFamily="34" charset="0"/>
            </a:endParaRPr>
          </a:p>
        </p:txBody>
      </p:sp>
      <p:sp>
        <p:nvSpPr>
          <p:cNvPr id="8" name="Title 2">
            <a:extLst>
              <a:ext uri="{FF2B5EF4-FFF2-40B4-BE49-F238E27FC236}">
                <a16:creationId xmlns:a16="http://schemas.microsoft.com/office/drawing/2014/main" id="{4B19BE73-1EFA-F3F5-D091-5879F7D282BF}"/>
              </a:ext>
            </a:extLst>
          </p:cNvPr>
          <p:cNvSpPr txBox="1">
            <a:spLocks/>
          </p:cNvSpPr>
          <p:nvPr/>
        </p:nvSpPr>
        <p:spPr>
          <a:xfrm>
            <a:off x="297298" y="257843"/>
            <a:ext cx="10348290" cy="776485"/>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a:solidFill>
                  <a:srgbClr val="00B30E"/>
                </a:solidFill>
                <a:latin typeface="Calibri Light"/>
                <a:ea typeface="Calibri Light"/>
                <a:cs typeface="Calibri"/>
              </a:rPr>
              <a:t>All the information you need</a:t>
            </a:r>
          </a:p>
        </p:txBody>
      </p:sp>
      <p:pic>
        <p:nvPicPr>
          <p:cNvPr id="3" name="Picture 2" descr="A group of people smiling&#10;&#10;Description automatically generated">
            <a:extLst>
              <a:ext uri="{FF2B5EF4-FFF2-40B4-BE49-F238E27FC236}">
                <a16:creationId xmlns:a16="http://schemas.microsoft.com/office/drawing/2014/main" id="{31DFF1E5-B84C-4E62-5ADE-BFAE94ABD71A}"/>
              </a:ext>
            </a:extLst>
          </p:cNvPr>
          <p:cNvPicPr>
            <a:picLocks noChangeAspect="1"/>
          </p:cNvPicPr>
          <p:nvPr/>
        </p:nvPicPr>
        <p:blipFill>
          <a:blip r:embed="rId5"/>
          <a:stretch>
            <a:fillRect/>
          </a:stretch>
        </p:blipFill>
        <p:spPr>
          <a:xfrm>
            <a:off x="888569" y="2109623"/>
            <a:ext cx="4886325" cy="2638753"/>
          </a:xfrm>
          <a:prstGeom prst="rect">
            <a:avLst/>
          </a:prstGeom>
        </p:spPr>
      </p:pic>
    </p:spTree>
    <p:extLst>
      <p:ext uri="{BB962C8B-B14F-4D97-AF65-F5344CB8AC3E}">
        <p14:creationId xmlns:p14="http://schemas.microsoft.com/office/powerpoint/2010/main" val="2872661265"/>
      </p:ext>
    </p:extLst>
  </p:cSld>
  <p:clrMapOvr>
    <a:masterClrMapping/>
  </p:clrMapOvr>
  <mc:AlternateContent xmlns:mc="http://schemas.openxmlformats.org/markup-compatibility/2006" xmlns:p14="http://schemas.microsoft.com/office/powerpoint/2010/main">
    <mc:Choice Requires="p14">
      <p:transition spd="slow" p14:dur="2000" advTm="16409"/>
    </mc:Choice>
    <mc:Fallback xmlns="">
      <p:transition spd="slow" advTm="16409"/>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FC990E-4513-411C-A588-2456F6D21E59}"/>
              </a:ext>
            </a:extLst>
          </p:cNvPr>
          <p:cNvSpPr/>
          <p:nvPr/>
        </p:nvSpPr>
        <p:spPr>
          <a:xfrm>
            <a:off x="-139700" y="6064625"/>
            <a:ext cx="12471400" cy="851950"/>
          </a:xfrm>
          <a:prstGeom prst="rect">
            <a:avLst/>
          </a:prstGeom>
          <a:solidFill>
            <a:srgbClr val="2DB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E418CEFE-E8B5-3177-2308-BB6AFD128C6F}"/>
              </a:ext>
            </a:extLst>
          </p:cNvPr>
          <p:cNvGrpSpPr/>
          <p:nvPr/>
        </p:nvGrpSpPr>
        <p:grpSpPr>
          <a:xfrm>
            <a:off x="1858427" y="2153531"/>
            <a:ext cx="9065879" cy="581007"/>
            <a:chOff x="2135521" y="2153531"/>
            <a:chExt cx="9065879" cy="581007"/>
          </a:xfrm>
        </p:grpSpPr>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35521" y="2153531"/>
              <a:ext cx="875097" cy="581007"/>
            </a:xfrm>
            <a:prstGeom prst="rect">
              <a:avLst/>
            </a:prstGeom>
          </p:spPr>
        </p:pic>
        <p:sp>
          <p:nvSpPr>
            <p:cNvPr id="15" name="TextBox 14"/>
            <p:cNvSpPr txBox="1"/>
            <p:nvPr/>
          </p:nvSpPr>
          <p:spPr>
            <a:xfrm>
              <a:off x="3299105" y="2188267"/>
              <a:ext cx="7902295" cy="430887"/>
            </a:xfrm>
            <a:prstGeom prst="rect">
              <a:avLst/>
            </a:prstGeom>
            <a:noFill/>
          </p:spPr>
          <p:txBody>
            <a:bodyPr wrap="square" rtlCol="0">
              <a:spAutoFit/>
            </a:bodyPr>
            <a:lstStyle/>
            <a:p>
              <a:r>
                <a:rPr lang="en-US" sz="2200">
                  <a:latin typeface="+mj-lt"/>
                  <a:cs typeface="Calibri" panose="020F0502020204030204" pitchFamily="34" charset="0"/>
                </a:rPr>
                <a:t>The Find a Dentist search tool at </a:t>
              </a:r>
              <a:r>
                <a:rPr lang="en-US" sz="2200" b="1" err="1">
                  <a:solidFill>
                    <a:srgbClr val="38A520"/>
                  </a:solidFill>
                  <a:latin typeface="+mj-lt"/>
                  <a:cs typeface="Calibri" panose="020F0502020204030204" pitchFamily="34" charset="0"/>
                </a:rPr>
                <a:t>www.</a:t>
              </a:r>
              <a:r>
                <a:rPr lang="en-US" sz="2200" b="1" err="1">
                  <a:solidFill>
                    <a:srgbClr val="299D37"/>
                  </a:solidFill>
                  <a:latin typeface="+mj-lt"/>
                  <a:cs typeface="Calibri" panose="020F0502020204030204" pitchFamily="34" charset="0"/>
                </a:rPr>
                <a:t>deltadentalco.com</a:t>
              </a:r>
              <a:endParaRPr lang="en-US" sz="2200" b="1">
                <a:solidFill>
                  <a:srgbClr val="299D37"/>
                </a:solidFill>
                <a:latin typeface="+mj-lt"/>
                <a:cs typeface="Calibri" panose="020F0502020204030204" pitchFamily="34" charset="0"/>
              </a:endParaRPr>
            </a:p>
          </p:txBody>
        </p:sp>
      </p:grpSp>
      <p:grpSp>
        <p:nvGrpSpPr>
          <p:cNvPr id="8" name="Group 7">
            <a:extLst>
              <a:ext uri="{FF2B5EF4-FFF2-40B4-BE49-F238E27FC236}">
                <a16:creationId xmlns:a16="http://schemas.microsoft.com/office/drawing/2014/main" id="{37A7B4EE-4F44-14A1-5791-FB50BD00BFA8}"/>
              </a:ext>
            </a:extLst>
          </p:cNvPr>
          <p:cNvGrpSpPr/>
          <p:nvPr/>
        </p:nvGrpSpPr>
        <p:grpSpPr>
          <a:xfrm>
            <a:off x="2082758" y="3158865"/>
            <a:ext cx="8841546" cy="801695"/>
            <a:chOff x="2359852" y="3102100"/>
            <a:chExt cx="8841546" cy="801695"/>
          </a:xfrm>
        </p:grpSpPr>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59852" y="3102100"/>
              <a:ext cx="426434" cy="801695"/>
            </a:xfrm>
            <a:prstGeom prst="rect">
              <a:avLst/>
            </a:prstGeom>
          </p:spPr>
        </p:pic>
        <p:sp>
          <p:nvSpPr>
            <p:cNvPr id="16" name="TextBox 15"/>
            <p:cNvSpPr txBox="1"/>
            <p:nvPr/>
          </p:nvSpPr>
          <p:spPr>
            <a:xfrm>
              <a:off x="3299105" y="3309276"/>
              <a:ext cx="7902293" cy="430887"/>
            </a:xfrm>
            <a:prstGeom prst="rect">
              <a:avLst/>
            </a:prstGeom>
            <a:noFill/>
          </p:spPr>
          <p:txBody>
            <a:bodyPr wrap="square" rtlCol="0">
              <a:spAutoFit/>
            </a:bodyPr>
            <a:lstStyle/>
            <a:p>
              <a:r>
                <a:rPr lang="en-US" sz="2200">
                  <a:latin typeface="+mj-lt"/>
                  <a:cs typeface="Calibri" panose="020F0502020204030204" pitchFamily="34" charset="0"/>
                </a:rPr>
                <a:t>Our free mobile app, available on iPhone and Android</a:t>
              </a:r>
            </a:p>
          </p:txBody>
        </p:sp>
      </p:grpSp>
      <p:grpSp>
        <p:nvGrpSpPr>
          <p:cNvPr id="9" name="Group 8">
            <a:extLst>
              <a:ext uri="{FF2B5EF4-FFF2-40B4-BE49-F238E27FC236}">
                <a16:creationId xmlns:a16="http://schemas.microsoft.com/office/drawing/2014/main" id="{7DB6D848-B672-09D8-C74F-B8A5600AC1D2}"/>
              </a:ext>
            </a:extLst>
          </p:cNvPr>
          <p:cNvGrpSpPr/>
          <p:nvPr/>
        </p:nvGrpSpPr>
        <p:grpSpPr>
          <a:xfrm>
            <a:off x="1942412" y="4290670"/>
            <a:ext cx="8268237" cy="769441"/>
            <a:chOff x="2219506" y="4290670"/>
            <a:chExt cx="8268237" cy="769441"/>
          </a:xfrm>
        </p:grpSpPr>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19506" y="4344463"/>
              <a:ext cx="707127" cy="654093"/>
            </a:xfrm>
            <a:prstGeom prst="rect">
              <a:avLst/>
            </a:prstGeom>
          </p:spPr>
        </p:pic>
        <p:sp>
          <p:nvSpPr>
            <p:cNvPr id="17" name="TextBox 16"/>
            <p:cNvSpPr txBox="1"/>
            <p:nvPr/>
          </p:nvSpPr>
          <p:spPr>
            <a:xfrm>
              <a:off x="3299105" y="4290670"/>
              <a:ext cx="7188638" cy="769441"/>
            </a:xfrm>
            <a:prstGeom prst="rect">
              <a:avLst/>
            </a:prstGeom>
            <a:noFill/>
          </p:spPr>
          <p:txBody>
            <a:bodyPr wrap="square" rtlCol="0">
              <a:spAutoFit/>
            </a:bodyPr>
            <a:lstStyle/>
            <a:p>
              <a:r>
                <a:rPr lang="en-US" sz="2200">
                  <a:latin typeface="+mj-lt"/>
                  <a:cs typeface="Calibri" panose="020F0502020204030204" pitchFamily="34" charset="0"/>
                </a:rPr>
                <a:t>Our customer service team at</a:t>
              </a:r>
              <a:br>
                <a:rPr lang="en-US" sz="2200">
                  <a:solidFill>
                    <a:schemeClr val="tx1">
                      <a:lumMod val="85000"/>
                      <a:lumOff val="15000"/>
                    </a:schemeClr>
                  </a:solidFill>
                  <a:latin typeface="+mj-lt"/>
                  <a:cs typeface="Calibri" panose="020F0502020204030204" pitchFamily="34" charset="0"/>
                </a:rPr>
              </a:br>
              <a:r>
                <a:rPr lang="en-US" sz="2200" b="1" err="1">
                  <a:solidFill>
                    <a:srgbClr val="2DB035"/>
                  </a:solidFill>
                  <a:latin typeface="+mj-lt"/>
                  <a:cs typeface="Calibri" panose="020F0502020204030204" pitchFamily="34" charset="0"/>
                </a:rPr>
                <a:t>customer_experience@ddpco.com</a:t>
              </a:r>
              <a:r>
                <a:rPr lang="en-US" sz="2200" b="1">
                  <a:solidFill>
                    <a:srgbClr val="2DB035"/>
                  </a:solidFill>
                  <a:latin typeface="+mj-lt"/>
                  <a:cs typeface="Calibri" panose="020F0502020204030204" pitchFamily="34" charset="0"/>
                </a:rPr>
                <a:t> </a:t>
              </a:r>
              <a:r>
                <a:rPr lang="en-US" sz="2200">
                  <a:latin typeface="+mj-lt"/>
                  <a:cs typeface="Calibri" panose="020F0502020204030204" pitchFamily="34" charset="0"/>
                </a:rPr>
                <a:t>or 1-800-610-0201</a:t>
              </a:r>
            </a:p>
          </p:txBody>
        </p:sp>
      </p:grpSp>
      <p:pic>
        <p:nvPicPr>
          <p:cNvPr id="6" name="Picture 5" descr="A green rectangle with white text&#10;&#10;Description automatically generated">
            <a:extLst>
              <a:ext uri="{FF2B5EF4-FFF2-40B4-BE49-F238E27FC236}">
                <a16:creationId xmlns:a16="http://schemas.microsoft.com/office/drawing/2014/main" id="{E7E97480-D73D-FF76-AEEF-C9A2615741E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47297" y="6126180"/>
            <a:ext cx="2504532" cy="989834"/>
          </a:xfrm>
          <a:prstGeom prst="rect">
            <a:avLst/>
          </a:prstGeom>
        </p:spPr>
      </p:pic>
      <p:sp>
        <p:nvSpPr>
          <p:cNvPr id="4" name="TextBox 3">
            <a:extLst>
              <a:ext uri="{FF2B5EF4-FFF2-40B4-BE49-F238E27FC236}">
                <a16:creationId xmlns:a16="http://schemas.microsoft.com/office/drawing/2014/main" id="{2879574C-4FCC-8FE3-88BA-A5E59329191B}"/>
              </a:ext>
            </a:extLst>
          </p:cNvPr>
          <p:cNvSpPr txBox="1"/>
          <p:nvPr/>
        </p:nvSpPr>
        <p:spPr>
          <a:xfrm>
            <a:off x="297297" y="902547"/>
            <a:ext cx="9809973" cy="400110"/>
          </a:xfrm>
          <a:prstGeom prst="rect">
            <a:avLst/>
          </a:prstGeom>
          <a:noFill/>
        </p:spPr>
        <p:txBody>
          <a:bodyPr wrap="square" rtlCol="0">
            <a:spAutoFit/>
          </a:bodyPr>
          <a:lstStyle/>
          <a:p>
            <a:r>
              <a:rPr lang="en-US" sz="2000">
                <a:latin typeface="+mj-lt"/>
                <a:cs typeface="Calibri Light" panose="020F0302020204030204" pitchFamily="34" charset="0"/>
              </a:rPr>
              <a:t>Three easy ways to find a dentist</a:t>
            </a:r>
          </a:p>
        </p:txBody>
      </p:sp>
      <p:sp>
        <p:nvSpPr>
          <p:cNvPr id="10" name="Title 2">
            <a:extLst>
              <a:ext uri="{FF2B5EF4-FFF2-40B4-BE49-F238E27FC236}">
                <a16:creationId xmlns:a16="http://schemas.microsoft.com/office/drawing/2014/main" id="{576B51E0-5F42-8685-3A42-8260F49A7F28}"/>
              </a:ext>
            </a:extLst>
          </p:cNvPr>
          <p:cNvSpPr txBox="1">
            <a:spLocks/>
          </p:cNvSpPr>
          <p:nvPr/>
        </p:nvSpPr>
        <p:spPr>
          <a:xfrm>
            <a:off x="297298" y="257843"/>
            <a:ext cx="10348290" cy="77648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a:solidFill>
                  <a:srgbClr val="00B30E"/>
                </a:solidFill>
                <a:cs typeface="Calibri" panose="020F0502020204030204" pitchFamily="34" charset="0"/>
              </a:rPr>
              <a:t>How to find a dentist</a:t>
            </a:r>
          </a:p>
        </p:txBody>
      </p:sp>
    </p:spTree>
    <p:extLst>
      <p:ext uri="{BB962C8B-B14F-4D97-AF65-F5344CB8AC3E}">
        <p14:creationId xmlns:p14="http://schemas.microsoft.com/office/powerpoint/2010/main" val="3322336867"/>
      </p:ext>
    </p:extLst>
  </p:cSld>
  <p:clrMapOvr>
    <a:masterClrMapping/>
  </p:clrMapOvr>
  <mc:AlternateContent xmlns:mc="http://schemas.openxmlformats.org/markup-compatibility/2006" xmlns:p14="http://schemas.microsoft.com/office/powerpoint/2010/main">
    <mc:Choice Requires="p14">
      <p:transition spd="slow" p14:dur="2000" advTm="13889"/>
    </mc:Choice>
    <mc:Fallback xmlns="">
      <p:transition spd="slow" advTm="13889"/>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C9D3006-802C-998E-6C6C-0232420FEAD3}"/>
              </a:ext>
            </a:extLst>
          </p:cNvPr>
          <p:cNvSpPr/>
          <p:nvPr/>
        </p:nvSpPr>
        <p:spPr>
          <a:xfrm>
            <a:off x="0" y="-24736"/>
            <a:ext cx="12192000" cy="1768838"/>
          </a:xfrm>
          <a:prstGeom prst="rect">
            <a:avLst/>
          </a:prstGeom>
          <a:solidFill>
            <a:srgbClr val="2DB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een rectangle with white text&#10;&#10;Description automatically generated">
            <a:extLst>
              <a:ext uri="{FF2B5EF4-FFF2-40B4-BE49-F238E27FC236}">
                <a16:creationId xmlns:a16="http://schemas.microsoft.com/office/drawing/2014/main" id="{8155BDA6-B021-032F-5370-C9873F22E2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4263" y="6127816"/>
            <a:ext cx="2504532" cy="989834"/>
          </a:xfrm>
          <a:prstGeom prst="rect">
            <a:avLst/>
          </a:prstGeom>
        </p:spPr>
      </p:pic>
      <p:sp>
        <p:nvSpPr>
          <p:cNvPr id="4" name="TextBox 3">
            <a:extLst>
              <a:ext uri="{FF2B5EF4-FFF2-40B4-BE49-F238E27FC236}">
                <a16:creationId xmlns:a16="http://schemas.microsoft.com/office/drawing/2014/main" id="{DC2FED82-8EC8-E36C-9436-87E8237CBEBB}"/>
              </a:ext>
            </a:extLst>
          </p:cNvPr>
          <p:cNvSpPr txBox="1"/>
          <p:nvPr/>
        </p:nvSpPr>
        <p:spPr>
          <a:xfrm>
            <a:off x="297297" y="902547"/>
            <a:ext cx="9809973" cy="400110"/>
          </a:xfrm>
          <a:prstGeom prst="rect">
            <a:avLst/>
          </a:prstGeom>
          <a:noFill/>
        </p:spPr>
        <p:txBody>
          <a:bodyPr wrap="square" rtlCol="0">
            <a:spAutoFit/>
          </a:bodyPr>
          <a:lstStyle/>
          <a:p>
            <a:r>
              <a:rPr lang="en-US" sz="2000">
                <a:solidFill>
                  <a:schemeClr val="bg1"/>
                </a:solidFill>
                <a:latin typeface="+mj-lt"/>
                <a:cs typeface="Calibri Light" panose="020F0302020204030204" pitchFamily="34" charset="0"/>
              </a:rPr>
              <a:t>Which Delta Dental network is your dentist contracted with?</a:t>
            </a:r>
          </a:p>
        </p:txBody>
      </p:sp>
      <p:sp>
        <p:nvSpPr>
          <p:cNvPr id="10" name="Title 2">
            <a:extLst>
              <a:ext uri="{FF2B5EF4-FFF2-40B4-BE49-F238E27FC236}">
                <a16:creationId xmlns:a16="http://schemas.microsoft.com/office/drawing/2014/main" id="{CA9DC7C5-3AB3-31F8-3A16-302D3CF705A2}"/>
              </a:ext>
            </a:extLst>
          </p:cNvPr>
          <p:cNvSpPr txBox="1">
            <a:spLocks/>
          </p:cNvSpPr>
          <p:nvPr/>
        </p:nvSpPr>
        <p:spPr>
          <a:xfrm>
            <a:off x="297298" y="257843"/>
            <a:ext cx="10348290" cy="77648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a:solidFill>
                  <a:schemeClr val="bg1"/>
                </a:solidFill>
                <a:cs typeface="Calibri" panose="020F0502020204030204" pitchFamily="34" charset="0"/>
              </a:rPr>
              <a:t>When you find a dentist</a:t>
            </a:r>
          </a:p>
        </p:txBody>
      </p:sp>
      <p:pic>
        <p:nvPicPr>
          <p:cNvPr id="3" name="Picture 2" descr="A screenshot of a website&#10;&#10;Description automatically generated">
            <a:extLst>
              <a:ext uri="{FF2B5EF4-FFF2-40B4-BE49-F238E27FC236}">
                <a16:creationId xmlns:a16="http://schemas.microsoft.com/office/drawing/2014/main" id="{E21854B2-CFAB-6DE7-3C21-282D42AB95B2}"/>
              </a:ext>
            </a:extLst>
          </p:cNvPr>
          <p:cNvPicPr>
            <a:picLocks noChangeAspect="1"/>
          </p:cNvPicPr>
          <p:nvPr/>
        </p:nvPicPr>
        <p:blipFill>
          <a:blip r:embed="rId4"/>
          <a:stretch>
            <a:fillRect/>
          </a:stretch>
        </p:blipFill>
        <p:spPr>
          <a:xfrm>
            <a:off x="170097" y="2175511"/>
            <a:ext cx="11851806" cy="3667631"/>
          </a:xfrm>
          <a:prstGeom prst="rect">
            <a:avLst/>
          </a:prstGeom>
        </p:spPr>
      </p:pic>
      <p:sp>
        <p:nvSpPr>
          <p:cNvPr id="11" name="Rectangle 10">
            <a:extLst>
              <a:ext uri="{FF2B5EF4-FFF2-40B4-BE49-F238E27FC236}">
                <a16:creationId xmlns:a16="http://schemas.microsoft.com/office/drawing/2014/main" id="{5EB4E899-067D-B7E7-6A14-D275560FAA8C}"/>
              </a:ext>
            </a:extLst>
          </p:cNvPr>
          <p:cNvSpPr/>
          <p:nvPr/>
        </p:nvSpPr>
        <p:spPr>
          <a:xfrm>
            <a:off x="2540000" y="4026993"/>
            <a:ext cx="5825067" cy="339116"/>
          </a:xfrm>
          <a:prstGeom prst="rect">
            <a:avLst/>
          </a:prstGeom>
          <a:noFill/>
          <a:ln w="25400" cmpd="sng">
            <a:solidFill>
              <a:srgbClr val="E1592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9270368"/>
      </p:ext>
    </p:extLst>
  </p:cSld>
  <p:clrMapOvr>
    <a:masterClrMapping/>
  </p:clrMapOvr>
  <mc:AlternateContent xmlns:mc="http://schemas.openxmlformats.org/markup-compatibility/2006" xmlns:p14="http://schemas.microsoft.com/office/powerpoint/2010/main">
    <mc:Choice Requires="p14">
      <p:transition spd="slow" p14:dur="2000" advTm="20128"/>
    </mc:Choice>
    <mc:Fallback xmlns="">
      <p:transition spd="slow" advTm="20128"/>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C178FB-E853-2502-1FA7-3D93E6F22FF0}"/>
              </a:ext>
            </a:extLst>
          </p:cNvPr>
          <p:cNvSpPr/>
          <p:nvPr/>
        </p:nvSpPr>
        <p:spPr>
          <a:xfrm>
            <a:off x="-79829" y="-35727"/>
            <a:ext cx="12351657" cy="1932106"/>
          </a:xfrm>
          <a:prstGeom prst="rect">
            <a:avLst/>
          </a:prstGeom>
          <a:solidFill>
            <a:srgbClr val="2DB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741933" y="2464001"/>
            <a:ext cx="8047367" cy="3108543"/>
          </a:xfrm>
          <a:prstGeom prst="rect">
            <a:avLst/>
          </a:prstGeom>
          <a:noFill/>
        </p:spPr>
        <p:txBody>
          <a:bodyPr wrap="square" rtlCol="0">
            <a:spAutoFit/>
          </a:bodyPr>
          <a:lstStyle/>
          <a:p>
            <a:pPr marL="342900" indent="-342900">
              <a:buClr>
                <a:schemeClr val="tx1"/>
              </a:buClr>
              <a:buFont typeface="Arial" panose="020B0604020202020204" pitchFamily="34" charset="0"/>
              <a:buChar char="•"/>
            </a:pPr>
            <a:r>
              <a:rPr lang="en-US">
                <a:latin typeface="+mj-lt"/>
                <a:cs typeface="Calibri" panose="020F0502020204030204" pitchFamily="34" charset="0"/>
              </a:rPr>
              <a:t>Check your benefits 24 hours a day, seven days a week</a:t>
            </a:r>
          </a:p>
          <a:p>
            <a:pPr>
              <a:buClr>
                <a:schemeClr val="tx1"/>
              </a:buClr>
            </a:pPr>
            <a:endParaRPr lang="en-US">
              <a:latin typeface="+mj-lt"/>
              <a:cs typeface="Calibri" panose="020F0502020204030204" pitchFamily="34" charset="0"/>
            </a:endParaRPr>
          </a:p>
          <a:p>
            <a:pPr marL="342900" indent="-342900">
              <a:buClr>
                <a:schemeClr val="tx1"/>
              </a:buClr>
              <a:buFont typeface="Arial" panose="020B0604020202020204" pitchFamily="34" charset="0"/>
              <a:buChar char="•"/>
            </a:pPr>
            <a:r>
              <a:rPr lang="en-US">
                <a:latin typeface="+mj-lt"/>
                <a:cs typeface="Calibri" panose="020F0502020204030204" pitchFamily="34" charset="0"/>
              </a:rPr>
              <a:t>Print your member ID cards</a:t>
            </a:r>
          </a:p>
          <a:p>
            <a:pPr>
              <a:buClr>
                <a:schemeClr val="tx1"/>
              </a:buClr>
            </a:pPr>
            <a:endParaRPr lang="en-US">
              <a:latin typeface="+mj-lt"/>
              <a:cs typeface="Calibri" panose="020F0502020204030204" pitchFamily="34" charset="0"/>
            </a:endParaRPr>
          </a:p>
          <a:p>
            <a:pPr marL="342900" indent="-342900">
              <a:buClr>
                <a:schemeClr val="tx1"/>
              </a:buClr>
              <a:buFont typeface="Arial" panose="020B0604020202020204" pitchFamily="34" charset="0"/>
              <a:buChar char="•"/>
            </a:pPr>
            <a:r>
              <a:rPr lang="en-US">
                <a:latin typeface="+mj-lt"/>
                <a:cs typeface="Calibri" panose="020F0502020204030204" pitchFamily="34" charset="0"/>
              </a:rPr>
              <a:t>Check the status of a claim and view the Explanation of Benefits</a:t>
            </a:r>
          </a:p>
          <a:p>
            <a:pPr>
              <a:buClr>
                <a:schemeClr val="tx1"/>
              </a:buClr>
            </a:pPr>
            <a:endParaRPr lang="en-US">
              <a:solidFill>
                <a:schemeClr val="tx1">
                  <a:lumMod val="85000"/>
                  <a:lumOff val="15000"/>
                </a:schemeClr>
              </a:solidFill>
              <a:latin typeface="+mj-lt"/>
              <a:cs typeface="Calibri" panose="020F0502020204030204" pitchFamily="34" charset="0"/>
            </a:endParaRPr>
          </a:p>
          <a:p>
            <a:pPr marL="342900" indent="-342900">
              <a:buClr>
                <a:srgbClr val="299D37"/>
              </a:buClr>
              <a:buFont typeface="Arial" panose="020B0604020202020204" pitchFamily="34" charset="0"/>
              <a:buChar char="•"/>
            </a:pPr>
            <a:endParaRPr lang="en-US" sz="2200" u="sng">
              <a:solidFill>
                <a:srgbClr val="595959"/>
              </a:solidFill>
              <a:latin typeface="+mj-lt"/>
              <a:cs typeface="Calibri Light"/>
            </a:endParaRPr>
          </a:p>
          <a:p>
            <a:pPr marL="342900" indent="-342900">
              <a:buClr>
                <a:srgbClr val="299D37"/>
              </a:buClr>
              <a:buFont typeface="Arial" panose="020B0604020202020204" pitchFamily="34" charset="0"/>
              <a:buChar char="•"/>
            </a:pPr>
            <a:endParaRPr lang="en-US" sz="2200">
              <a:solidFill>
                <a:srgbClr val="595959"/>
              </a:solidFill>
              <a:latin typeface="+mj-lt"/>
              <a:cs typeface="Calibri Light"/>
            </a:endParaRPr>
          </a:p>
          <a:p>
            <a:pPr marL="342900" indent="-342900">
              <a:buClr>
                <a:srgbClr val="299D37"/>
              </a:buClr>
              <a:buFont typeface="Arial" panose="020B0604020202020204" pitchFamily="34" charset="0"/>
              <a:buChar char="•"/>
            </a:pPr>
            <a:endParaRPr lang="en-US" sz="2200">
              <a:solidFill>
                <a:srgbClr val="595959"/>
              </a:solidFill>
              <a:latin typeface="+mj-lt"/>
              <a:cs typeface="Calibri Light"/>
            </a:endParaRPr>
          </a:p>
          <a:p>
            <a:pPr marL="342900" indent="-342900">
              <a:buClr>
                <a:srgbClr val="299D37"/>
              </a:buClr>
              <a:buFont typeface="Arial" panose="020B0604020202020204" pitchFamily="34" charset="0"/>
              <a:buChar char="•"/>
            </a:pPr>
            <a:endParaRPr lang="en-US" sz="2200">
              <a:solidFill>
                <a:srgbClr val="595959"/>
              </a:solidFill>
              <a:latin typeface="+mj-lt"/>
              <a:cs typeface="Calibri Light"/>
            </a:endParaRPr>
          </a:p>
        </p:txBody>
      </p:sp>
      <p:pic>
        <p:nvPicPr>
          <p:cNvPr id="4" name="Picture 3" descr="A green rectangle with white text&#10;&#10;Description automatically generated">
            <a:extLst>
              <a:ext uri="{FF2B5EF4-FFF2-40B4-BE49-F238E27FC236}">
                <a16:creationId xmlns:a16="http://schemas.microsoft.com/office/drawing/2014/main" id="{1F5D87D7-F2E0-305A-F213-EC513464E4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50754" y="6121569"/>
            <a:ext cx="2504532" cy="989834"/>
          </a:xfrm>
          <a:prstGeom prst="rect">
            <a:avLst/>
          </a:prstGeom>
        </p:spPr>
      </p:pic>
      <p:sp>
        <p:nvSpPr>
          <p:cNvPr id="3" name="TextBox 2">
            <a:extLst>
              <a:ext uri="{FF2B5EF4-FFF2-40B4-BE49-F238E27FC236}">
                <a16:creationId xmlns:a16="http://schemas.microsoft.com/office/drawing/2014/main" id="{32A48125-9495-563E-68B8-27351C85050B}"/>
              </a:ext>
            </a:extLst>
          </p:cNvPr>
          <p:cNvSpPr txBox="1"/>
          <p:nvPr/>
        </p:nvSpPr>
        <p:spPr>
          <a:xfrm>
            <a:off x="297297" y="902547"/>
            <a:ext cx="9809973" cy="400110"/>
          </a:xfrm>
          <a:prstGeom prst="rect">
            <a:avLst/>
          </a:prstGeom>
          <a:noFill/>
        </p:spPr>
        <p:txBody>
          <a:bodyPr wrap="square" rtlCol="0">
            <a:spAutoFit/>
          </a:bodyPr>
          <a:lstStyle/>
          <a:p>
            <a:r>
              <a:rPr lang="en-US" sz="2000">
                <a:solidFill>
                  <a:schemeClr val="bg1"/>
                </a:solidFill>
                <a:latin typeface="+mj-lt"/>
                <a:cs typeface="Calibri Light" panose="020F0302020204030204" pitchFamily="34" charset="0"/>
              </a:rPr>
              <a:t>Know what your benefits are to use them wisely</a:t>
            </a:r>
          </a:p>
        </p:txBody>
      </p:sp>
      <p:sp>
        <p:nvSpPr>
          <p:cNvPr id="5" name="Title 2">
            <a:extLst>
              <a:ext uri="{FF2B5EF4-FFF2-40B4-BE49-F238E27FC236}">
                <a16:creationId xmlns:a16="http://schemas.microsoft.com/office/drawing/2014/main" id="{EB0DA63A-2A6B-8502-6414-8FD872A33982}"/>
              </a:ext>
            </a:extLst>
          </p:cNvPr>
          <p:cNvSpPr txBox="1">
            <a:spLocks/>
          </p:cNvSpPr>
          <p:nvPr/>
        </p:nvSpPr>
        <p:spPr>
          <a:xfrm>
            <a:off x="297298" y="257843"/>
            <a:ext cx="10348290" cy="77648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a:solidFill>
                  <a:schemeClr val="bg1"/>
                </a:solidFill>
                <a:cs typeface="Calibri" panose="020F0502020204030204" pitchFamily="34" charset="0"/>
              </a:rPr>
              <a:t>Create a subscriber account</a:t>
            </a:r>
          </a:p>
        </p:txBody>
      </p:sp>
      <p:sp>
        <p:nvSpPr>
          <p:cNvPr id="13" name="TextBox 12">
            <a:extLst>
              <a:ext uri="{FF2B5EF4-FFF2-40B4-BE49-F238E27FC236}">
                <a16:creationId xmlns:a16="http://schemas.microsoft.com/office/drawing/2014/main" id="{892607FF-DC1C-02B3-3085-896A55645735}"/>
              </a:ext>
            </a:extLst>
          </p:cNvPr>
          <p:cNvSpPr txBox="1"/>
          <p:nvPr/>
        </p:nvSpPr>
        <p:spPr>
          <a:xfrm>
            <a:off x="2741933" y="4097581"/>
            <a:ext cx="7365337" cy="1815882"/>
          </a:xfrm>
          <a:prstGeom prst="rect">
            <a:avLst/>
          </a:prstGeom>
          <a:noFill/>
        </p:spPr>
        <p:txBody>
          <a:bodyPr wrap="square">
            <a:spAutoFit/>
          </a:bodyPr>
          <a:lstStyle/>
          <a:p>
            <a:pPr marL="342900" indent="-342900">
              <a:buClr>
                <a:schemeClr val="tx1"/>
              </a:buClr>
              <a:buFont typeface="Arial" panose="020B0604020202020204" pitchFamily="34" charset="0"/>
              <a:buChar char="•"/>
            </a:pPr>
            <a:r>
              <a:rPr lang="en-US">
                <a:latin typeface="+mj-lt"/>
                <a:cs typeface="Calibri" panose="020F0502020204030204" pitchFamily="34" charset="0"/>
              </a:rPr>
              <a:t>View your plan details and print a full Benefit Report</a:t>
            </a:r>
          </a:p>
          <a:p>
            <a:pPr>
              <a:buClr>
                <a:schemeClr val="tx1"/>
              </a:buClr>
            </a:pPr>
            <a:endParaRPr lang="en-US" u="sng">
              <a:latin typeface="+mj-lt"/>
              <a:cs typeface="Calibri" panose="020F0502020204030204" pitchFamily="34" charset="0"/>
            </a:endParaRPr>
          </a:p>
          <a:p>
            <a:pPr marL="342900" indent="-342900">
              <a:buClr>
                <a:schemeClr val="tx1"/>
              </a:buClr>
              <a:buFont typeface="Arial" panose="020B0604020202020204" pitchFamily="34" charset="0"/>
              <a:buChar char="•"/>
            </a:pPr>
            <a:r>
              <a:rPr lang="en-US">
                <a:latin typeface="+mj-lt"/>
                <a:cs typeface="Calibri" panose="020F0502020204030204" pitchFamily="34" charset="0"/>
              </a:rPr>
              <a:t>Get an idea of procedure costs with our Cost Estimator tool</a:t>
            </a:r>
          </a:p>
          <a:p>
            <a:pPr>
              <a:buClr>
                <a:schemeClr val="tx1"/>
              </a:buClr>
            </a:pPr>
            <a:endParaRPr lang="en-US">
              <a:latin typeface="+mj-lt"/>
              <a:cs typeface="Calibri" panose="020F0502020204030204" pitchFamily="34" charset="0"/>
            </a:endParaRPr>
          </a:p>
          <a:p>
            <a:pPr marL="342900" indent="-342900">
              <a:buClr>
                <a:schemeClr val="tx1"/>
              </a:buClr>
              <a:buFont typeface="Arial" panose="020B0604020202020204" pitchFamily="34" charset="0"/>
              <a:buChar char="•"/>
            </a:pPr>
            <a:r>
              <a:rPr lang="en-US">
                <a:latin typeface="+mj-lt"/>
                <a:cs typeface="Calibri" panose="020F0502020204030204" pitchFamily="34" charset="0"/>
              </a:rPr>
              <a:t>Access your benefit information on the mobile app</a:t>
            </a:r>
          </a:p>
          <a:p>
            <a:pPr marL="342900" indent="-342900">
              <a:buClr>
                <a:srgbClr val="299D37"/>
              </a:buClr>
              <a:buFont typeface="Arial" panose="020B0604020202020204" pitchFamily="34" charset="0"/>
              <a:buChar char="•"/>
            </a:pPr>
            <a:endParaRPr lang="en-US" sz="2200">
              <a:solidFill>
                <a:srgbClr val="595959"/>
              </a:solidFill>
              <a:latin typeface="Calibri Light"/>
              <a:cs typeface="Calibri Light"/>
            </a:endParaRPr>
          </a:p>
        </p:txBody>
      </p:sp>
      <p:pic>
        <p:nvPicPr>
          <p:cNvPr id="17" name="Picture 16">
            <a:extLst>
              <a:ext uri="{FF2B5EF4-FFF2-40B4-BE49-F238E27FC236}">
                <a16:creationId xmlns:a16="http://schemas.microsoft.com/office/drawing/2014/main" id="{3F86C264-FCA3-F0CF-4690-AC96E24CC66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9829" y="2819400"/>
            <a:ext cx="2730640" cy="2730640"/>
          </a:xfrm>
          <a:prstGeom prst="rect">
            <a:avLst/>
          </a:prstGeom>
        </p:spPr>
      </p:pic>
    </p:spTree>
    <p:extLst>
      <p:ext uri="{BB962C8B-B14F-4D97-AF65-F5344CB8AC3E}">
        <p14:creationId xmlns:p14="http://schemas.microsoft.com/office/powerpoint/2010/main" val="2942051477"/>
      </p:ext>
    </p:extLst>
  </p:cSld>
  <p:clrMapOvr>
    <a:masterClrMapping/>
  </p:clrMapOvr>
  <mc:AlternateContent xmlns:mc="http://schemas.openxmlformats.org/markup-compatibility/2006" xmlns:p14="http://schemas.microsoft.com/office/powerpoint/2010/main">
    <mc:Choice Requires="p14">
      <p:transition spd="slow" p14:dur="2000" advTm="29988"/>
    </mc:Choice>
    <mc:Fallback xmlns="">
      <p:transition spd="slow" advTm="29988"/>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B35D26-482C-82A1-8CAD-49658A969D33}"/>
              </a:ext>
            </a:extLst>
          </p:cNvPr>
          <p:cNvSpPr/>
          <p:nvPr/>
        </p:nvSpPr>
        <p:spPr>
          <a:xfrm>
            <a:off x="0" y="0"/>
            <a:ext cx="12192000" cy="3030583"/>
          </a:xfrm>
          <a:prstGeom prst="rect">
            <a:avLst/>
          </a:prstGeom>
          <a:solidFill>
            <a:srgbClr val="2DB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text, application, chat or text message&#10;&#10;Description automatically generated">
            <a:hlinkClick r:id="rId3"/>
            <a:extLst>
              <a:ext uri="{FF2B5EF4-FFF2-40B4-BE49-F238E27FC236}">
                <a16:creationId xmlns:a16="http://schemas.microsoft.com/office/drawing/2014/main" id="{0ACC82F9-08C3-3A42-92F6-8B955426B2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75386" y="2248020"/>
            <a:ext cx="5641228" cy="3522531"/>
          </a:xfrm>
          <a:prstGeom prst="rect">
            <a:avLst/>
          </a:prstGeom>
        </p:spPr>
      </p:pic>
      <p:pic>
        <p:nvPicPr>
          <p:cNvPr id="6" name="Picture 5" descr="A green rectangle with white text&#10;&#10;Description automatically generated">
            <a:extLst>
              <a:ext uri="{FF2B5EF4-FFF2-40B4-BE49-F238E27FC236}">
                <a16:creationId xmlns:a16="http://schemas.microsoft.com/office/drawing/2014/main" id="{50BBF35A-0685-5262-1DFA-2E7C222052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50705" y="6125970"/>
            <a:ext cx="2504532" cy="989834"/>
          </a:xfrm>
          <a:prstGeom prst="rect">
            <a:avLst/>
          </a:prstGeom>
        </p:spPr>
      </p:pic>
      <p:sp>
        <p:nvSpPr>
          <p:cNvPr id="4" name="TextBox 3">
            <a:extLst>
              <a:ext uri="{FF2B5EF4-FFF2-40B4-BE49-F238E27FC236}">
                <a16:creationId xmlns:a16="http://schemas.microsoft.com/office/drawing/2014/main" id="{FDB44DA1-76AF-83E1-17AC-2221E8A8A0FC}"/>
              </a:ext>
            </a:extLst>
          </p:cNvPr>
          <p:cNvSpPr txBox="1"/>
          <p:nvPr/>
        </p:nvSpPr>
        <p:spPr>
          <a:xfrm>
            <a:off x="297297" y="902547"/>
            <a:ext cx="9809973" cy="400110"/>
          </a:xfrm>
          <a:prstGeom prst="rect">
            <a:avLst/>
          </a:prstGeom>
          <a:noFill/>
        </p:spPr>
        <p:txBody>
          <a:bodyPr wrap="square" rtlCol="0">
            <a:spAutoFit/>
          </a:bodyPr>
          <a:lstStyle/>
          <a:p>
            <a:r>
              <a:rPr lang="en-US" sz="2000">
                <a:solidFill>
                  <a:schemeClr val="bg1"/>
                </a:solidFill>
                <a:latin typeface="+mj-lt"/>
                <a:cs typeface="Calibri Light" panose="020F0302020204030204" pitchFamily="34" charset="0"/>
              </a:rPr>
              <a:t>The easiest way to access your benefit information</a:t>
            </a:r>
          </a:p>
        </p:txBody>
      </p:sp>
      <p:sp>
        <p:nvSpPr>
          <p:cNvPr id="5" name="Title 2">
            <a:extLst>
              <a:ext uri="{FF2B5EF4-FFF2-40B4-BE49-F238E27FC236}">
                <a16:creationId xmlns:a16="http://schemas.microsoft.com/office/drawing/2014/main" id="{1A6E3D1B-461E-8180-75FE-695FA84EF36F}"/>
              </a:ext>
            </a:extLst>
          </p:cNvPr>
          <p:cNvSpPr txBox="1">
            <a:spLocks/>
          </p:cNvSpPr>
          <p:nvPr/>
        </p:nvSpPr>
        <p:spPr>
          <a:xfrm>
            <a:off x="297298" y="257843"/>
            <a:ext cx="10348290" cy="77648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a:solidFill>
                  <a:schemeClr val="bg1"/>
                </a:solidFill>
                <a:cs typeface="Calibri" panose="020F0502020204030204" pitchFamily="34" charset="0"/>
              </a:rPr>
              <a:t>Delta Dental Member Portal</a:t>
            </a:r>
          </a:p>
        </p:txBody>
      </p:sp>
      <p:pic>
        <p:nvPicPr>
          <p:cNvPr id="8" name="Picture 7" descr="A grey play button in a circle&#10;&#10;Description automatically generated">
            <a:extLst>
              <a:ext uri="{FF2B5EF4-FFF2-40B4-BE49-F238E27FC236}">
                <a16:creationId xmlns:a16="http://schemas.microsoft.com/office/drawing/2014/main" id="{F346321C-DBE5-0FAE-4670-B0FAAED636FD}"/>
              </a:ext>
            </a:extLst>
          </p:cNvPr>
          <p:cNvPicPr>
            <a:picLocks noChangeAspect="1"/>
          </p:cNvPicPr>
          <p:nvPr/>
        </p:nvPicPr>
        <p:blipFill>
          <a:blip r:embed="rId6"/>
          <a:stretch>
            <a:fillRect/>
          </a:stretch>
        </p:blipFill>
        <p:spPr>
          <a:xfrm>
            <a:off x="5118100" y="3850922"/>
            <a:ext cx="1757235" cy="1100182"/>
          </a:xfrm>
          <a:prstGeom prst="rect">
            <a:avLst/>
          </a:prstGeom>
        </p:spPr>
      </p:pic>
    </p:spTree>
    <p:extLst>
      <p:ext uri="{BB962C8B-B14F-4D97-AF65-F5344CB8AC3E}">
        <p14:creationId xmlns:p14="http://schemas.microsoft.com/office/powerpoint/2010/main" val="2190653444"/>
      </p:ext>
    </p:extLst>
  </p:cSld>
  <p:clrMapOvr>
    <a:masterClrMapping/>
  </p:clrMapOvr>
  <mc:AlternateContent xmlns:mc="http://schemas.openxmlformats.org/markup-compatibility/2006" xmlns:p14="http://schemas.microsoft.com/office/powerpoint/2010/main">
    <mc:Choice Requires="p14">
      <p:transition spd="slow" p14:dur="2000" advTm="13889"/>
    </mc:Choice>
    <mc:Fallback xmlns="">
      <p:transition spd="slow" advTm="13889"/>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6E7A78-F681-8376-356A-EC38EF2768BE}"/>
              </a:ext>
            </a:extLst>
          </p:cNvPr>
          <p:cNvSpPr/>
          <p:nvPr/>
        </p:nvSpPr>
        <p:spPr>
          <a:xfrm>
            <a:off x="-56646" y="5008970"/>
            <a:ext cx="12348447" cy="1956726"/>
          </a:xfrm>
          <a:prstGeom prst="rect">
            <a:avLst/>
          </a:prstGeom>
          <a:solidFill>
            <a:srgbClr val="2DB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een rectangle with white text&#10;&#10;Description automatically generated">
            <a:extLst>
              <a:ext uri="{FF2B5EF4-FFF2-40B4-BE49-F238E27FC236}">
                <a16:creationId xmlns:a16="http://schemas.microsoft.com/office/drawing/2014/main" id="{D72C1FC4-8308-3307-7B57-C8AB88E091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7467" y="6126180"/>
            <a:ext cx="2504532" cy="989834"/>
          </a:xfrm>
          <a:prstGeom prst="rect">
            <a:avLst/>
          </a:prstGeom>
        </p:spPr>
      </p:pic>
      <p:sp>
        <p:nvSpPr>
          <p:cNvPr id="7" name="TextBox 6">
            <a:extLst>
              <a:ext uri="{FF2B5EF4-FFF2-40B4-BE49-F238E27FC236}">
                <a16:creationId xmlns:a16="http://schemas.microsoft.com/office/drawing/2014/main" id="{68A861AA-569B-34DB-9C80-52B65AF32958}"/>
              </a:ext>
            </a:extLst>
          </p:cNvPr>
          <p:cNvSpPr txBox="1"/>
          <p:nvPr/>
        </p:nvSpPr>
        <p:spPr>
          <a:xfrm>
            <a:off x="297297" y="902547"/>
            <a:ext cx="9809973" cy="400110"/>
          </a:xfrm>
          <a:prstGeom prst="rect">
            <a:avLst/>
          </a:prstGeom>
          <a:noFill/>
        </p:spPr>
        <p:txBody>
          <a:bodyPr wrap="square" rtlCol="0">
            <a:spAutoFit/>
          </a:bodyPr>
          <a:lstStyle/>
          <a:p>
            <a:r>
              <a:rPr lang="en-US" sz="2000">
                <a:latin typeface="+mj-lt"/>
                <a:cs typeface="Calibri Light" panose="020F0302020204030204" pitchFamily="34" charset="0"/>
              </a:rPr>
              <a:t>Quick access to a full report of your benefits</a:t>
            </a:r>
          </a:p>
        </p:txBody>
      </p:sp>
      <p:sp>
        <p:nvSpPr>
          <p:cNvPr id="8" name="Title 2">
            <a:extLst>
              <a:ext uri="{FF2B5EF4-FFF2-40B4-BE49-F238E27FC236}">
                <a16:creationId xmlns:a16="http://schemas.microsoft.com/office/drawing/2014/main" id="{69437FFD-9B19-B71D-D013-DC5514399488}"/>
              </a:ext>
            </a:extLst>
          </p:cNvPr>
          <p:cNvSpPr txBox="1">
            <a:spLocks/>
          </p:cNvSpPr>
          <p:nvPr/>
        </p:nvSpPr>
        <p:spPr>
          <a:xfrm>
            <a:off x="297298" y="257843"/>
            <a:ext cx="10348290" cy="77648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a:solidFill>
                  <a:srgbClr val="00B30E"/>
                </a:solidFill>
                <a:cs typeface="Calibri" panose="020F0502020204030204" pitchFamily="34" charset="0"/>
              </a:rPr>
              <a:t>Benefit report</a:t>
            </a:r>
          </a:p>
        </p:txBody>
      </p:sp>
      <p:pic>
        <p:nvPicPr>
          <p:cNvPr id="2" name="Picture 1">
            <a:extLst>
              <a:ext uri="{FF2B5EF4-FFF2-40B4-BE49-F238E27FC236}">
                <a16:creationId xmlns:a16="http://schemas.microsoft.com/office/drawing/2014/main" id="{2E808AB5-CDE2-343B-05B2-E8C29B78E72C}"/>
              </a:ext>
            </a:extLst>
          </p:cNvPr>
          <p:cNvPicPr>
            <a:picLocks noChangeAspect="1"/>
          </p:cNvPicPr>
          <p:nvPr/>
        </p:nvPicPr>
        <p:blipFill>
          <a:blip r:embed="rId4"/>
          <a:stretch>
            <a:fillRect/>
          </a:stretch>
        </p:blipFill>
        <p:spPr>
          <a:xfrm>
            <a:off x="2805703" y="1297121"/>
            <a:ext cx="6626429" cy="5117428"/>
          </a:xfrm>
          <a:prstGeom prst="rect">
            <a:avLst/>
          </a:prstGeom>
        </p:spPr>
      </p:pic>
    </p:spTree>
    <p:extLst>
      <p:ext uri="{BB962C8B-B14F-4D97-AF65-F5344CB8AC3E}">
        <p14:creationId xmlns:p14="http://schemas.microsoft.com/office/powerpoint/2010/main" val="4270796072"/>
      </p:ext>
    </p:extLst>
  </p:cSld>
  <p:clrMapOvr>
    <a:masterClrMapping/>
  </p:clrMapOvr>
  <mc:AlternateContent xmlns:mc="http://schemas.openxmlformats.org/markup-compatibility/2006" xmlns:p14="http://schemas.microsoft.com/office/powerpoint/2010/main">
    <mc:Choice Requires="p14">
      <p:transition spd="slow" p14:dur="2000" advTm="18597"/>
    </mc:Choice>
    <mc:Fallback xmlns="">
      <p:transition spd="slow" advTm="1859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mputer monitor with a white screen&#10;&#10;Description automatically generated with medium confidence">
            <a:extLst>
              <a:ext uri="{FF2B5EF4-FFF2-40B4-BE49-F238E27FC236}">
                <a16:creationId xmlns:a16="http://schemas.microsoft.com/office/drawing/2014/main" id="{43B5F719-8C94-7AC6-9088-EC8EE6358C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0481" y="40067"/>
            <a:ext cx="9541517" cy="6138073"/>
          </a:xfrm>
          <a:prstGeom prst="rect">
            <a:avLst/>
          </a:prstGeom>
        </p:spPr>
      </p:pic>
      <p:pic>
        <p:nvPicPr>
          <p:cNvPr id="4" name="Picture 3" descr="Graphical user interface, text, application&#10;&#10;Description automatically generated">
            <a:hlinkClick r:id="rId4"/>
            <a:extLst>
              <a:ext uri="{FF2B5EF4-FFF2-40B4-BE49-F238E27FC236}">
                <a16:creationId xmlns:a16="http://schemas.microsoft.com/office/drawing/2014/main" id="{04F3E2E8-66D2-A54D-9AB2-4F48AC79E0F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30860" y="1002175"/>
            <a:ext cx="6051243" cy="3364992"/>
          </a:xfrm>
          <a:prstGeom prst="rect">
            <a:avLst/>
          </a:prstGeom>
        </p:spPr>
      </p:pic>
    </p:spTree>
    <p:extLst>
      <p:ext uri="{BB962C8B-B14F-4D97-AF65-F5344CB8AC3E}">
        <p14:creationId xmlns:p14="http://schemas.microsoft.com/office/powerpoint/2010/main" val="2081744102"/>
      </p:ext>
    </p:extLst>
  </p:cSld>
  <p:clrMapOvr>
    <a:masterClrMapping/>
  </p:clrMapOvr>
  <mc:AlternateContent xmlns:mc="http://schemas.openxmlformats.org/markup-compatibility/2006" xmlns:p14="http://schemas.microsoft.com/office/powerpoint/2010/main">
    <mc:Choice Requires="p14">
      <p:transition spd="slow" p14:dur="2000" advTm="12329"/>
    </mc:Choice>
    <mc:Fallback xmlns="">
      <p:transition spd="slow" advTm="12329"/>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rectangle with white text&#10;&#10;Description automatically generated">
            <a:extLst>
              <a:ext uri="{FF2B5EF4-FFF2-40B4-BE49-F238E27FC236}">
                <a16:creationId xmlns:a16="http://schemas.microsoft.com/office/drawing/2014/main" id="{18915080-3CB8-D43B-7C22-89D4F736F0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3537" y="6123424"/>
            <a:ext cx="2504532" cy="989834"/>
          </a:xfrm>
          <a:prstGeom prst="rect">
            <a:avLst/>
          </a:prstGeom>
        </p:spPr>
      </p:pic>
      <p:grpSp>
        <p:nvGrpSpPr>
          <p:cNvPr id="11" name="Group 10">
            <a:extLst>
              <a:ext uri="{FF2B5EF4-FFF2-40B4-BE49-F238E27FC236}">
                <a16:creationId xmlns:a16="http://schemas.microsoft.com/office/drawing/2014/main" id="{F36F2589-A3A0-B912-83A4-5D38946DB8C5}"/>
              </a:ext>
            </a:extLst>
          </p:cNvPr>
          <p:cNvGrpSpPr/>
          <p:nvPr/>
        </p:nvGrpSpPr>
        <p:grpSpPr>
          <a:xfrm>
            <a:off x="4460092" y="1753408"/>
            <a:ext cx="4724948" cy="716620"/>
            <a:chOff x="5111262" y="2320611"/>
            <a:chExt cx="4724948" cy="716620"/>
          </a:xfrm>
        </p:grpSpPr>
        <p:sp>
          <p:nvSpPr>
            <p:cNvPr id="18" name="TextBox 17"/>
            <p:cNvSpPr txBox="1"/>
            <p:nvPr/>
          </p:nvSpPr>
          <p:spPr>
            <a:xfrm>
              <a:off x="6051260" y="2448089"/>
              <a:ext cx="3784950" cy="461665"/>
            </a:xfrm>
            <a:prstGeom prst="rect">
              <a:avLst/>
            </a:prstGeom>
            <a:noFill/>
          </p:spPr>
          <p:txBody>
            <a:bodyPr wrap="square" rtlCol="0">
              <a:spAutoFit/>
            </a:bodyPr>
            <a:lstStyle/>
            <a:p>
              <a:pPr>
                <a:buClr>
                  <a:srgbClr val="299D37"/>
                </a:buClr>
              </a:pPr>
              <a:r>
                <a:rPr lang="en-US" sz="2400">
                  <a:latin typeface="+mj-lt"/>
                  <a:cs typeface="Calibri" panose="020F0502020204030204" pitchFamily="34" charset="0"/>
                </a:rPr>
                <a:t>Find a dentist</a:t>
              </a:r>
            </a:p>
          </p:txBody>
        </p:sp>
        <p:pic>
          <p:nvPicPr>
            <p:cNvPr id="6" name="Picture 5" descr="A white check mark in a purple circle&#10;&#10;Description automatically generated with medium confidence">
              <a:extLst>
                <a:ext uri="{FF2B5EF4-FFF2-40B4-BE49-F238E27FC236}">
                  <a16:creationId xmlns:a16="http://schemas.microsoft.com/office/drawing/2014/main" id="{C32A4EFE-FB38-836C-F3DC-84FE44B8B3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11262" y="2320611"/>
              <a:ext cx="1144602" cy="716620"/>
            </a:xfrm>
            <a:prstGeom prst="rect">
              <a:avLst/>
            </a:prstGeom>
          </p:spPr>
        </p:pic>
      </p:grpSp>
      <p:grpSp>
        <p:nvGrpSpPr>
          <p:cNvPr id="12" name="Group 11">
            <a:extLst>
              <a:ext uri="{FF2B5EF4-FFF2-40B4-BE49-F238E27FC236}">
                <a16:creationId xmlns:a16="http://schemas.microsoft.com/office/drawing/2014/main" id="{397D7D2B-91FE-CABE-5405-8116D7E5B4B8}"/>
              </a:ext>
            </a:extLst>
          </p:cNvPr>
          <p:cNvGrpSpPr/>
          <p:nvPr/>
        </p:nvGrpSpPr>
        <p:grpSpPr>
          <a:xfrm>
            <a:off x="4460092" y="2608077"/>
            <a:ext cx="5483445" cy="716620"/>
            <a:chOff x="5111262" y="3184478"/>
            <a:chExt cx="5483445" cy="716620"/>
          </a:xfrm>
        </p:grpSpPr>
        <p:sp>
          <p:nvSpPr>
            <p:cNvPr id="19" name="TextBox 18"/>
            <p:cNvSpPr txBox="1"/>
            <p:nvPr/>
          </p:nvSpPr>
          <p:spPr>
            <a:xfrm>
              <a:off x="6051260" y="3319487"/>
              <a:ext cx="4543447" cy="461665"/>
            </a:xfrm>
            <a:prstGeom prst="rect">
              <a:avLst/>
            </a:prstGeom>
            <a:noFill/>
          </p:spPr>
          <p:txBody>
            <a:bodyPr wrap="square" rtlCol="0">
              <a:spAutoFit/>
            </a:bodyPr>
            <a:lstStyle/>
            <a:p>
              <a:pPr>
                <a:buClr>
                  <a:srgbClr val="299D37"/>
                </a:buClr>
              </a:pPr>
              <a:r>
                <a:rPr lang="en-US" sz="2400">
                  <a:latin typeface="+mj-lt"/>
                  <a:cs typeface="Calibri" panose="020F0502020204030204" pitchFamily="34" charset="0"/>
                </a:rPr>
                <a:t>View benefits and claims</a:t>
              </a:r>
            </a:p>
          </p:txBody>
        </p:sp>
        <p:pic>
          <p:nvPicPr>
            <p:cNvPr id="7" name="Picture 6" descr="A white check mark in a purple circle&#10;&#10;Description automatically generated with medium confidence">
              <a:extLst>
                <a:ext uri="{FF2B5EF4-FFF2-40B4-BE49-F238E27FC236}">
                  <a16:creationId xmlns:a16="http://schemas.microsoft.com/office/drawing/2014/main" id="{8BE99140-AA53-C0B0-4544-FA7F30A607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11262" y="3184478"/>
              <a:ext cx="1144602" cy="716620"/>
            </a:xfrm>
            <a:prstGeom prst="rect">
              <a:avLst/>
            </a:prstGeom>
          </p:spPr>
        </p:pic>
      </p:grpSp>
      <p:grpSp>
        <p:nvGrpSpPr>
          <p:cNvPr id="13" name="Group 12">
            <a:extLst>
              <a:ext uri="{FF2B5EF4-FFF2-40B4-BE49-F238E27FC236}">
                <a16:creationId xmlns:a16="http://schemas.microsoft.com/office/drawing/2014/main" id="{8EC2A7E8-8BEB-729F-2397-4D01A058C730}"/>
              </a:ext>
            </a:extLst>
          </p:cNvPr>
          <p:cNvGrpSpPr/>
          <p:nvPr/>
        </p:nvGrpSpPr>
        <p:grpSpPr>
          <a:xfrm>
            <a:off x="4460092" y="3462746"/>
            <a:ext cx="5922536" cy="830997"/>
            <a:chOff x="5111262" y="4096686"/>
            <a:chExt cx="5922536" cy="830997"/>
          </a:xfrm>
        </p:grpSpPr>
        <p:sp>
          <p:nvSpPr>
            <p:cNvPr id="20" name="TextBox 19"/>
            <p:cNvSpPr txBox="1"/>
            <p:nvPr/>
          </p:nvSpPr>
          <p:spPr>
            <a:xfrm>
              <a:off x="6051260" y="4096686"/>
              <a:ext cx="4982538" cy="830997"/>
            </a:xfrm>
            <a:prstGeom prst="rect">
              <a:avLst/>
            </a:prstGeom>
            <a:noFill/>
          </p:spPr>
          <p:txBody>
            <a:bodyPr wrap="square" rtlCol="0">
              <a:spAutoFit/>
            </a:bodyPr>
            <a:lstStyle/>
            <a:p>
              <a:pPr>
                <a:buClr>
                  <a:srgbClr val="299D37"/>
                </a:buClr>
              </a:pPr>
              <a:r>
                <a:rPr lang="en-US" sz="2400">
                  <a:latin typeface="+mj-lt"/>
                  <a:cs typeface="Calibri" panose="020F0502020204030204" pitchFamily="34" charset="0"/>
                </a:rPr>
                <a:t>Mobile ID card </a:t>
              </a:r>
              <a:r>
                <a:rPr lang="mr-IN" sz="2400">
                  <a:latin typeface="+mj-lt"/>
                  <a:cs typeface="Calibri Light"/>
                </a:rPr>
                <a:t>–</a:t>
              </a:r>
              <a:r>
                <a:rPr lang="en-US" sz="2400">
                  <a:latin typeface="+mj-lt"/>
                  <a:cs typeface="Calibri" panose="020F0502020204030204" pitchFamily="34" charset="0"/>
                </a:rPr>
                <a:t> email to provider and dependents</a:t>
              </a:r>
            </a:p>
          </p:txBody>
        </p:sp>
        <p:pic>
          <p:nvPicPr>
            <p:cNvPr id="9" name="Picture 8" descr="A white check mark in a purple circle&#10;&#10;Description automatically generated with medium confidence">
              <a:extLst>
                <a:ext uri="{FF2B5EF4-FFF2-40B4-BE49-F238E27FC236}">
                  <a16:creationId xmlns:a16="http://schemas.microsoft.com/office/drawing/2014/main" id="{8BD132BE-03DE-959F-FB5E-3AA9FB7AD4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11262" y="4136941"/>
              <a:ext cx="1144602" cy="716620"/>
            </a:xfrm>
            <a:prstGeom prst="rect">
              <a:avLst/>
            </a:prstGeom>
          </p:spPr>
        </p:pic>
      </p:grpSp>
      <p:grpSp>
        <p:nvGrpSpPr>
          <p:cNvPr id="14" name="Group 13">
            <a:extLst>
              <a:ext uri="{FF2B5EF4-FFF2-40B4-BE49-F238E27FC236}">
                <a16:creationId xmlns:a16="http://schemas.microsoft.com/office/drawing/2014/main" id="{49F93B52-CCAC-8146-63E1-6036F45FB99D}"/>
              </a:ext>
            </a:extLst>
          </p:cNvPr>
          <p:cNvGrpSpPr/>
          <p:nvPr/>
        </p:nvGrpSpPr>
        <p:grpSpPr>
          <a:xfrm>
            <a:off x="4460092" y="4431792"/>
            <a:ext cx="5922536" cy="716620"/>
            <a:chOff x="5111262" y="4998995"/>
            <a:chExt cx="5922536" cy="716620"/>
          </a:xfrm>
        </p:grpSpPr>
        <p:sp>
          <p:nvSpPr>
            <p:cNvPr id="31" name="TextBox 30"/>
            <p:cNvSpPr txBox="1"/>
            <p:nvPr/>
          </p:nvSpPr>
          <p:spPr>
            <a:xfrm>
              <a:off x="6051260" y="5126473"/>
              <a:ext cx="4982538" cy="461665"/>
            </a:xfrm>
            <a:prstGeom prst="rect">
              <a:avLst/>
            </a:prstGeom>
            <a:noFill/>
          </p:spPr>
          <p:txBody>
            <a:bodyPr wrap="square" rtlCol="0">
              <a:spAutoFit/>
            </a:bodyPr>
            <a:lstStyle/>
            <a:p>
              <a:pPr>
                <a:buClr>
                  <a:srgbClr val="299D37"/>
                </a:buClr>
              </a:pPr>
              <a:r>
                <a:rPr lang="en-US" sz="2400">
                  <a:latin typeface="+mj-lt"/>
                  <a:cs typeface="Calibri" panose="020F0502020204030204" pitchFamily="34" charset="0"/>
                </a:rPr>
                <a:t>Dental Care Cost Estimator</a:t>
              </a:r>
            </a:p>
          </p:txBody>
        </p:sp>
        <p:pic>
          <p:nvPicPr>
            <p:cNvPr id="10" name="Picture 9" descr="A white check mark in a purple circle&#10;&#10;Description automatically generated with medium confidence">
              <a:extLst>
                <a:ext uri="{FF2B5EF4-FFF2-40B4-BE49-F238E27FC236}">
                  <a16:creationId xmlns:a16="http://schemas.microsoft.com/office/drawing/2014/main" id="{2E621553-2E9F-4006-5C56-73A6088F51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11262" y="4998995"/>
              <a:ext cx="1144602" cy="716620"/>
            </a:xfrm>
            <a:prstGeom prst="rect">
              <a:avLst/>
            </a:prstGeom>
          </p:spPr>
        </p:pic>
      </p:grpSp>
      <p:sp>
        <p:nvSpPr>
          <p:cNvPr id="4" name="TextBox 3">
            <a:extLst>
              <a:ext uri="{FF2B5EF4-FFF2-40B4-BE49-F238E27FC236}">
                <a16:creationId xmlns:a16="http://schemas.microsoft.com/office/drawing/2014/main" id="{6B6AB525-5CCE-F879-7971-C4F2844FF7BF}"/>
              </a:ext>
            </a:extLst>
          </p:cNvPr>
          <p:cNvSpPr txBox="1"/>
          <p:nvPr/>
        </p:nvSpPr>
        <p:spPr>
          <a:xfrm>
            <a:off x="297297" y="902547"/>
            <a:ext cx="11597405" cy="400110"/>
          </a:xfrm>
          <a:prstGeom prst="rect">
            <a:avLst/>
          </a:prstGeom>
          <a:noFill/>
        </p:spPr>
        <p:txBody>
          <a:bodyPr wrap="square" rtlCol="0">
            <a:spAutoFit/>
          </a:bodyPr>
          <a:lstStyle/>
          <a:p>
            <a:r>
              <a:rPr lang="en-US" sz="2000">
                <a:latin typeface="+mj-lt"/>
                <a:cs typeface="Calibri Light" panose="020F0302020204030204" pitchFamily="34" charset="0"/>
              </a:rPr>
              <a:t>Create a subscriber account and access your benefits anywhere, anytime</a:t>
            </a:r>
          </a:p>
        </p:txBody>
      </p:sp>
      <p:sp>
        <p:nvSpPr>
          <p:cNvPr id="15" name="Title 2">
            <a:extLst>
              <a:ext uri="{FF2B5EF4-FFF2-40B4-BE49-F238E27FC236}">
                <a16:creationId xmlns:a16="http://schemas.microsoft.com/office/drawing/2014/main" id="{298C1ACF-F4BA-78B9-9A5D-8E2B2AC7060C}"/>
              </a:ext>
            </a:extLst>
          </p:cNvPr>
          <p:cNvSpPr txBox="1">
            <a:spLocks/>
          </p:cNvSpPr>
          <p:nvPr/>
        </p:nvSpPr>
        <p:spPr>
          <a:xfrm>
            <a:off x="297298" y="257843"/>
            <a:ext cx="10348290" cy="77648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a:solidFill>
                  <a:srgbClr val="00B30E"/>
                </a:solidFill>
                <a:cs typeface="Calibri" panose="020F0502020204030204" pitchFamily="34" charset="0"/>
              </a:rPr>
              <a:t>Mobile app</a:t>
            </a:r>
          </a:p>
        </p:txBody>
      </p:sp>
      <p:pic>
        <p:nvPicPr>
          <p:cNvPr id="3" name="Picture 2" descr="A white check mark in a purple circle&#10;&#10;Description automatically generated with medium confidence">
            <a:extLst>
              <a:ext uri="{FF2B5EF4-FFF2-40B4-BE49-F238E27FC236}">
                <a16:creationId xmlns:a16="http://schemas.microsoft.com/office/drawing/2014/main" id="{AF28F8AB-1E2E-091E-81D6-563DE5478E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62395" y="5290597"/>
            <a:ext cx="1144602" cy="716620"/>
          </a:xfrm>
          <a:prstGeom prst="rect">
            <a:avLst/>
          </a:prstGeom>
        </p:spPr>
      </p:pic>
      <p:sp>
        <p:nvSpPr>
          <p:cNvPr id="2" name="TextBox 1">
            <a:extLst>
              <a:ext uri="{FF2B5EF4-FFF2-40B4-BE49-F238E27FC236}">
                <a16:creationId xmlns:a16="http://schemas.microsoft.com/office/drawing/2014/main" id="{DAB03A6B-78A8-0841-4DAB-73637F87761B}"/>
              </a:ext>
            </a:extLst>
          </p:cNvPr>
          <p:cNvSpPr txBox="1"/>
          <p:nvPr/>
        </p:nvSpPr>
        <p:spPr>
          <a:xfrm>
            <a:off x="5469212" y="5423377"/>
            <a:ext cx="493180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mj-lt"/>
              </a:rPr>
              <a:t>24/7 </a:t>
            </a:r>
            <a:r>
              <a:rPr lang="en-US" sz="2400">
                <a:latin typeface="+mj-lt"/>
                <a:ea typeface="+mn-lt"/>
                <a:cs typeface="+mn-lt"/>
              </a:rPr>
              <a:t>Virtual Dentist </a:t>
            </a:r>
            <a:endParaRPr lang="en-US">
              <a:latin typeface="+mj-lt"/>
            </a:endParaRPr>
          </a:p>
        </p:txBody>
      </p:sp>
      <p:pic>
        <p:nvPicPr>
          <p:cNvPr id="16" name="Picture 15" descr="A cell phone with a screen&#10;&#10;Description automatically generated">
            <a:extLst>
              <a:ext uri="{FF2B5EF4-FFF2-40B4-BE49-F238E27FC236}">
                <a16:creationId xmlns:a16="http://schemas.microsoft.com/office/drawing/2014/main" id="{F1B0F90F-C297-4AEB-ABB3-16782E777944}"/>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57651" y="1688008"/>
            <a:ext cx="3315925" cy="4327300"/>
          </a:xfrm>
          <a:prstGeom prst="rect">
            <a:avLst/>
          </a:prstGeom>
        </p:spPr>
      </p:pic>
      <p:sp>
        <p:nvSpPr>
          <p:cNvPr id="8" name="Rectangle 7">
            <a:extLst>
              <a:ext uri="{FF2B5EF4-FFF2-40B4-BE49-F238E27FC236}">
                <a16:creationId xmlns:a16="http://schemas.microsoft.com/office/drawing/2014/main" id="{6B0D8DAC-A7B4-D1C2-FC29-B9F6FFF564B1}"/>
              </a:ext>
            </a:extLst>
          </p:cNvPr>
          <p:cNvSpPr/>
          <p:nvPr/>
        </p:nvSpPr>
        <p:spPr>
          <a:xfrm>
            <a:off x="2317531" y="2608077"/>
            <a:ext cx="583324" cy="19030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5E1333F-E326-CC60-F1B3-C35629068CB7}"/>
              </a:ext>
            </a:extLst>
          </p:cNvPr>
          <p:cNvSpPr/>
          <p:nvPr/>
        </p:nvSpPr>
        <p:spPr>
          <a:xfrm>
            <a:off x="1663262" y="3429000"/>
            <a:ext cx="585201" cy="4571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5652016"/>
      </p:ext>
    </p:extLst>
  </p:cSld>
  <p:clrMapOvr>
    <a:masterClrMapping/>
  </p:clrMapOvr>
  <mc:AlternateContent xmlns:mc="http://schemas.openxmlformats.org/markup-compatibility/2006" xmlns:p14="http://schemas.microsoft.com/office/powerpoint/2010/main">
    <mc:Choice Requires="p14">
      <p:transition spd="slow" p14:dur="2000" advTm="18693"/>
    </mc:Choice>
    <mc:Fallback xmlns="">
      <p:transition spd="slow" advTm="18693"/>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Dlogo_white_corporatesignatureonly.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1" y="6369030"/>
            <a:ext cx="1971965" cy="488970"/>
          </a:xfrm>
          <a:prstGeom prst="rect">
            <a:avLst/>
          </a:prstGeom>
        </p:spPr>
      </p:pic>
      <p:sp>
        <p:nvSpPr>
          <p:cNvPr id="11" name="TextBox 10"/>
          <p:cNvSpPr txBox="1"/>
          <p:nvPr/>
        </p:nvSpPr>
        <p:spPr>
          <a:xfrm>
            <a:off x="889517" y="1854516"/>
            <a:ext cx="5409185" cy="4614789"/>
          </a:xfrm>
          <a:prstGeom prst="rect">
            <a:avLst/>
          </a:prstGeom>
          <a:noFill/>
        </p:spPr>
        <p:txBody>
          <a:bodyPr wrap="square" lIns="91440" tIns="45720" rIns="91440" bIns="45720" rtlCol="0" anchor="t">
            <a:spAutoFit/>
          </a:bodyPr>
          <a:lstStyle/>
          <a:p>
            <a:r>
              <a:rPr lang="en-US" sz="2400">
                <a:solidFill>
                  <a:srgbClr val="299D37"/>
                </a:solidFill>
                <a:latin typeface="+mj-lt"/>
                <a:ea typeface="Calibri"/>
                <a:cs typeface="Calibri"/>
              </a:rPr>
              <a:t>24/7 Automated Call Center</a:t>
            </a:r>
          </a:p>
          <a:p>
            <a:endParaRPr lang="en-US" sz="2400">
              <a:solidFill>
                <a:srgbClr val="299D37"/>
              </a:solidFill>
              <a:latin typeface="+mj-lt"/>
              <a:cs typeface="Calibri" panose="020F0502020204030204" pitchFamily="34" charset="0"/>
            </a:endParaRPr>
          </a:p>
          <a:p>
            <a:r>
              <a:rPr lang="en-US" sz="2400">
                <a:solidFill>
                  <a:srgbClr val="299D37"/>
                </a:solidFill>
                <a:latin typeface="+mj-lt"/>
                <a:ea typeface="Calibri"/>
                <a:cs typeface="Calibri"/>
              </a:rPr>
              <a:t>Phone:</a:t>
            </a:r>
          </a:p>
          <a:p>
            <a:r>
              <a:rPr lang="en-US" sz="2400">
                <a:latin typeface="+mj-lt"/>
                <a:ea typeface="Calibri"/>
                <a:cs typeface="Calibri"/>
              </a:rPr>
              <a:t>1-800-610-0201</a:t>
            </a:r>
          </a:p>
          <a:p>
            <a:pPr>
              <a:lnSpc>
                <a:spcPct val="70000"/>
              </a:lnSpc>
            </a:pPr>
            <a:endParaRPr lang="en-US" sz="2400">
              <a:solidFill>
                <a:schemeClr val="tx1">
                  <a:lumMod val="65000"/>
                  <a:lumOff val="35000"/>
                </a:schemeClr>
              </a:solidFill>
              <a:latin typeface="+mj-lt"/>
              <a:cs typeface="Calibri" panose="020F0502020204030204" pitchFamily="34" charset="0"/>
            </a:endParaRPr>
          </a:p>
          <a:p>
            <a:r>
              <a:rPr lang="en-US" sz="2400">
                <a:solidFill>
                  <a:srgbClr val="299D37"/>
                </a:solidFill>
                <a:latin typeface="+mj-lt"/>
                <a:ea typeface="Calibri"/>
                <a:cs typeface="Calibri"/>
              </a:rPr>
              <a:t>Email:</a:t>
            </a:r>
          </a:p>
          <a:p>
            <a:r>
              <a:rPr lang="en-US" sz="2400" err="1">
                <a:latin typeface="+mj-lt"/>
                <a:ea typeface="Calibri"/>
                <a:cs typeface="Calibri"/>
              </a:rPr>
              <a:t>customer_experience@ddpco.com</a:t>
            </a:r>
            <a:endParaRPr lang="en-US" sz="2400">
              <a:latin typeface="+mj-lt"/>
              <a:ea typeface="Calibri"/>
              <a:cs typeface="Calibri"/>
            </a:endParaRPr>
          </a:p>
          <a:p>
            <a:pPr>
              <a:lnSpc>
                <a:spcPct val="70000"/>
              </a:lnSpc>
            </a:pPr>
            <a:endParaRPr lang="en-US" sz="2400">
              <a:solidFill>
                <a:schemeClr val="tx1">
                  <a:lumMod val="65000"/>
                  <a:lumOff val="35000"/>
                </a:schemeClr>
              </a:solidFill>
              <a:latin typeface="+mj-lt"/>
              <a:cs typeface="Calibri" panose="020F0502020204030204" pitchFamily="34" charset="0"/>
            </a:endParaRPr>
          </a:p>
          <a:p>
            <a:r>
              <a:rPr lang="en-US" sz="2400">
                <a:solidFill>
                  <a:srgbClr val="299D37"/>
                </a:solidFill>
                <a:latin typeface="+mj-lt"/>
                <a:ea typeface="Calibri"/>
                <a:cs typeface="Calibri"/>
              </a:rPr>
              <a:t>Hours:</a:t>
            </a:r>
          </a:p>
          <a:p>
            <a:r>
              <a:rPr lang="en-US" sz="2400">
                <a:latin typeface="+mj-lt"/>
                <a:ea typeface="Calibri"/>
                <a:cs typeface="Calibri"/>
              </a:rPr>
              <a:t>Monday – Thursday </a:t>
            </a:r>
          </a:p>
          <a:p>
            <a:pPr>
              <a:lnSpc>
                <a:spcPct val="70000"/>
              </a:lnSpc>
            </a:pPr>
            <a:r>
              <a:rPr lang="en-US" sz="2400">
                <a:latin typeface="+mj-lt"/>
                <a:ea typeface="Calibri"/>
                <a:cs typeface="Calibri"/>
              </a:rPr>
              <a:t>7:30 am – 5 pm MT</a:t>
            </a:r>
          </a:p>
          <a:p>
            <a:pPr>
              <a:lnSpc>
                <a:spcPct val="70000"/>
              </a:lnSpc>
            </a:pPr>
            <a:r>
              <a:rPr lang="en-US" sz="2400">
                <a:latin typeface="+mj-lt"/>
                <a:ea typeface="Calibri"/>
                <a:cs typeface="Calibri"/>
              </a:rPr>
              <a:t>Friday</a:t>
            </a:r>
          </a:p>
          <a:p>
            <a:pPr>
              <a:lnSpc>
                <a:spcPct val="70000"/>
              </a:lnSpc>
            </a:pPr>
            <a:r>
              <a:rPr lang="en-US" sz="2400">
                <a:latin typeface="+mj-lt"/>
                <a:ea typeface="Calibri"/>
                <a:cs typeface="Calibri"/>
              </a:rPr>
              <a:t>9 am – 5 pm MT</a:t>
            </a:r>
          </a:p>
          <a:p>
            <a:pPr>
              <a:lnSpc>
                <a:spcPct val="70000"/>
              </a:lnSpc>
            </a:pPr>
            <a:endParaRPr lang="en-US" sz="2400">
              <a:solidFill>
                <a:schemeClr val="tx1">
                  <a:lumMod val="65000"/>
                  <a:lumOff val="35000"/>
                </a:schemeClr>
              </a:solidFill>
              <a:latin typeface="+mj-lt"/>
              <a:cs typeface="Calibri Light"/>
            </a:endParaRPr>
          </a:p>
        </p:txBody>
      </p:sp>
      <p:pic>
        <p:nvPicPr>
          <p:cNvPr id="9" name="Picture 8" descr="A green rectangle with white text&#10;&#10;Description automatically generated">
            <a:extLst>
              <a:ext uri="{FF2B5EF4-FFF2-40B4-BE49-F238E27FC236}">
                <a16:creationId xmlns:a16="http://schemas.microsoft.com/office/drawing/2014/main" id="{F5EFE4FF-B98B-34C8-8DA8-07BA1A53DD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49135" y="6126690"/>
            <a:ext cx="2504532" cy="989834"/>
          </a:xfrm>
          <a:prstGeom prst="rect">
            <a:avLst/>
          </a:prstGeom>
        </p:spPr>
      </p:pic>
      <p:pic>
        <p:nvPicPr>
          <p:cNvPr id="10" name="Picture 9" descr="A map of the united states of america&#10;&#10;Description automatically generated">
            <a:extLst>
              <a:ext uri="{FF2B5EF4-FFF2-40B4-BE49-F238E27FC236}">
                <a16:creationId xmlns:a16="http://schemas.microsoft.com/office/drawing/2014/main" id="{EEC29C58-03A7-0296-2853-96DCA359EDCE}"/>
              </a:ext>
            </a:extLst>
          </p:cNvPr>
          <p:cNvPicPr>
            <a:picLocks noChangeAspect="1"/>
          </p:cNvPicPr>
          <p:nvPr/>
        </p:nvPicPr>
        <p:blipFill>
          <a:blip r:embed="rId5"/>
          <a:stretch>
            <a:fillRect/>
          </a:stretch>
        </p:blipFill>
        <p:spPr>
          <a:xfrm>
            <a:off x="5147426" y="1870670"/>
            <a:ext cx="7274763" cy="4554634"/>
          </a:xfrm>
          <a:prstGeom prst="rect">
            <a:avLst/>
          </a:prstGeom>
        </p:spPr>
      </p:pic>
      <p:sp>
        <p:nvSpPr>
          <p:cNvPr id="2" name="TextBox 1">
            <a:extLst>
              <a:ext uri="{FF2B5EF4-FFF2-40B4-BE49-F238E27FC236}">
                <a16:creationId xmlns:a16="http://schemas.microsoft.com/office/drawing/2014/main" id="{3D424C04-D5FD-0A36-D22B-8DDECF4CA175}"/>
              </a:ext>
            </a:extLst>
          </p:cNvPr>
          <p:cNvSpPr txBox="1"/>
          <p:nvPr/>
        </p:nvSpPr>
        <p:spPr>
          <a:xfrm>
            <a:off x="297297" y="902547"/>
            <a:ext cx="10632156" cy="400110"/>
          </a:xfrm>
          <a:prstGeom prst="rect">
            <a:avLst/>
          </a:prstGeom>
          <a:noFill/>
        </p:spPr>
        <p:txBody>
          <a:bodyPr wrap="square" rtlCol="0">
            <a:spAutoFit/>
          </a:bodyPr>
          <a:lstStyle/>
          <a:p>
            <a:r>
              <a:rPr lang="en-US" sz="2000">
                <a:latin typeface="+mj-lt"/>
                <a:cs typeface="Calibri Light" panose="020F0302020204030204" pitchFamily="34" charset="0"/>
              </a:rPr>
              <a:t>Service you need when you need it…because we live where you live</a:t>
            </a:r>
          </a:p>
        </p:txBody>
      </p:sp>
      <p:sp>
        <p:nvSpPr>
          <p:cNvPr id="6" name="Title 2">
            <a:extLst>
              <a:ext uri="{FF2B5EF4-FFF2-40B4-BE49-F238E27FC236}">
                <a16:creationId xmlns:a16="http://schemas.microsoft.com/office/drawing/2014/main" id="{88E82D6D-B05D-9683-5521-A1CBEB25443D}"/>
              </a:ext>
            </a:extLst>
          </p:cNvPr>
          <p:cNvSpPr txBox="1">
            <a:spLocks/>
          </p:cNvSpPr>
          <p:nvPr/>
        </p:nvSpPr>
        <p:spPr>
          <a:xfrm>
            <a:off x="297298" y="257843"/>
            <a:ext cx="10348290" cy="77648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a:solidFill>
                  <a:srgbClr val="00B30E"/>
                </a:solidFill>
                <a:cs typeface="Calibri" panose="020F0502020204030204" pitchFamily="34" charset="0"/>
              </a:rPr>
              <a:t>Local service</a:t>
            </a:r>
          </a:p>
        </p:txBody>
      </p:sp>
    </p:spTree>
    <p:extLst>
      <p:ext uri="{BB962C8B-B14F-4D97-AF65-F5344CB8AC3E}">
        <p14:creationId xmlns:p14="http://schemas.microsoft.com/office/powerpoint/2010/main" val="4138067898"/>
      </p:ext>
    </p:extLst>
  </p:cSld>
  <p:clrMapOvr>
    <a:masterClrMapping/>
  </p:clrMapOvr>
  <mc:AlternateContent xmlns:mc="http://schemas.openxmlformats.org/markup-compatibility/2006" xmlns:p14="http://schemas.microsoft.com/office/powerpoint/2010/main">
    <mc:Choice Requires="p14">
      <p:transition spd="slow" p14:dur="2000" advTm="16926"/>
    </mc:Choice>
    <mc:Fallback xmlns="">
      <p:transition spd="slow" advTm="16926"/>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yellow shirt and backpack walking in a forest&#10;&#10;Description automatically generated">
            <a:extLst>
              <a:ext uri="{FF2B5EF4-FFF2-40B4-BE49-F238E27FC236}">
                <a16:creationId xmlns:a16="http://schemas.microsoft.com/office/drawing/2014/main" id="{696983BC-683B-ACD9-A3D8-71CCC4DA447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7125" y="-752048"/>
            <a:ext cx="12946250" cy="8633029"/>
          </a:xfrm>
          <a:prstGeom prst="rect">
            <a:avLst/>
          </a:prstGeom>
        </p:spPr>
      </p:pic>
      <p:sp>
        <p:nvSpPr>
          <p:cNvPr id="11" name="TextBox 10">
            <a:extLst>
              <a:ext uri="{FF2B5EF4-FFF2-40B4-BE49-F238E27FC236}">
                <a16:creationId xmlns:a16="http://schemas.microsoft.com/office/drawing/2014/main" id="{017709CE-55B1-132A-2066-6305F1D4B534}"/>
              </a:ext>
            </a:extLst>
          </p:cNvPr>
          <p:cNvSpPr txBox="1"/>
          <p:nvPr/>
        </p:nvSpPr>
        <p:spPr>
          <a:xfrm>
            <a:off x="6395872" y="5486400"/>
            <a:ext cx="6017801" cy="2224348"/>
          </a:xfrm>
          <a:prstGeom prst="rect">
            <a:avLst/>
          </a:prstGeom>
        </p:spPr>
        <p:txBody>
          <a:bodyPr vert="horz" lIns="91440" tIns="45720" rIns="91440" bIns="45720" rtlCol="0" anchor="b">
            <a:normAutofit/>
          </a:bodyPr>
          <a:lstStyle/>
          <a:p>
            <a:pPr algn="r" defTabSz="914400">
              <a:lnSpc>
                <a:spcPct val="90000"/>
              </a:lnSpc>
              <a:spcBef>
                <a:spcPct val="0"/>
              </a:spcBef>
              <a:spcAft>
                <a:spcPts val="600"/>
              </a:spcAft>
            </a:pPr>
            <a:r>
              <a:rPr lang="en-US" sz="3600" kern="1200">
                <a:solidFill>
                  <a:schemeClr val="bg1"/>
                </a:solidFill>
                <a:latin typeface="Calibri" panose="020F0502020204030204" pitchFamily="34" charset="0"/>
                <a:ea typeface="+mj-ea"/>
                <a:cs typeface="Calibri" panose="020F0502020204030204" pitchFamily="34" charset="0"/>
              </a:rPr>
              <a:t>Let your </a:t>
            </a:r>
          </a:p>
          <a:p>
            <a:pPr algn="r" defTabSz="914400">
              <a:lnSpc>
                <a:spcPct val="90000"/>
              </a:lnSpc>
              <a:spcBef>
                <a:spcPct val="0"/>
              </a:spcBef>
              <a:spcAft>
                <a:spcPts val="600"/>
              </a:spcAft>
            </a:pPr>
            <a:r>
              <a:rPr lang="en-US" sz="3600" kern="1200">
                <a:solidFill>
                  <a:schemeClr val="bg1"/>
                </a:solidFill>
                <a:latin typeface="Calibri" panose="020F0502020204030204" pitchFamily="34" charset="0"/>
                <a:ea typeface="+mj-ea"/>
                <a:cs typeface="Calibri" panose="020F0502020204030204" pitchFamily="34" charset="0"/>
              </a:rPr>
              <a:t>Mile High Smile </a:t>
            </a:r>
            <a:r>
              <a:rPr lang="en-US" sz="3600" kern="1200" err="1">
                <a:solidFill>
                  <a:schemeClr val="bg1"/>
                </a:solidFill>
                <a:latin typeface="Calibri" panose="020F0502020204030204" pitchFamily="34" charset="0"/>
                <a:ea typeface="+mj-ea"/>
                <a:cs typeface="Calibri" panose="020F0502020204030204" pitchFamily="34" charset="0"/>
              </a:rPr>
              <a:t>Power</a:t>
            </a:r>
            <a:r>
              <a:rPr lang="en-US" sz="2400" kern="1200" baseline="30000" err="1">
                <a:solidFill>
                  <a:schemeClr val="bg1"/>
                </a:solidFill>
                <a:latin typeface="Calibri" panose="020F0502020204030204" pitchFamily="34" charset="0"/>
                <a:ea typeface="+mj-ea"/>
                <a:cs typeface="Calibri" panose="020F0502020204030204" pitchFamily="34" charset="0"/>
              </a:rPr>
              <a:t>TM</a:t>
            </a:r>
            <a:r>
              <a:rPr lang="en-US" sz="3600" kern="1200" baseline="30000">
                <a:solidFill>
                  <a:schemeClr val="bg1"/>
                </a:solidFill>
                <a:latin typeface="Calibri" panose="020F0502020204030204" pitchFamily="34" charset="0"/>
                <a:ea typeface="+mj-ea"/>
                <a:cs typeface="Calibri" panose="020F0502020204030204" pitchFamily="34" charset="0"/>
              </a:rPr>
              <a:t> </a:t>
            </a:r>
          </a:p>
          <a:p>
            <a:pPr algn="r" defTabSz="914400">
              <a:lnSpc>
                <a:spcPct val="90000"/>
              </a:lnSpc>
              <a:spcBef>
                <a:spcPct val="0"/>
              </a:spcBef>
              <a:spcAft>
                <a:spcPts val="600"/>
              </a:spcAft>
            </a:pPr>
            <a:r>
              <a:rPr lang="en-US" sz="3600" kern="1200" baseline="30000">
                <a:solidFill>
                  <a:schemeClr val="bg1"/>
                </a:solidFill>
                <a:latin typeface="Calibri" panose="020F0502020204030204" pitchFamily="34" charset="0"/>
                <a:ea typeface="+mj-ea"/>
                <a:cs typeface="Calibri" panose="020F0502020204030204" pitchFamily="34" charset="0"/>
              </a:rPr>
              <a:t> </a:t>
            </a:r>
            <a:r>
              <a:rPr lang="en-US" sz="3600" kern="1200">
                <a:solidFill>
                  <a:schemeClr val="bg1"/>
                </a:solidFill>
                <a:latin typeface="Calibri" panose="020F0502020204030204" pitchFamily="34" charset="0"/>
                <a:ea typeface="+mj-ea"/>
                <a:cs typeface="Calibri" panose="020F0502020204030204" pitchFamily="34" charset="0"/>
              </a:rPr>
              <a:t>shine!</a:t>
            </a:r>
          </a:p>
        </p:txBody>
      </p:sp>
      <p:pic>
        <p:nvPicPr>
          <p:cNvPr id="13" name="Picture 12">
            <a:extLst>
              <a:ext uri="{FF2B5EF4-FFF2-40B4-BE49-F238E27FC236}">
                <a16:creationId xmlns:a16="http://schemas.microsoft.com/office/drawing/2014/main" id="{D1DDF02A-A4BD-CB14-F929-4F14D3355C4D}"/>
              </a:ext>
            </a:extLst>
          </p:cNvPr>
          <p:cNvPicPr>
            <a:picLocks noChangeAspect="1"/>
          </p:cNvPicPr>
          <p:nvPr/>
        </p:nvPicPr>
        <p:blipFill>
          <a:blip r:embed="rId4"/>
          <a:stretch>
            <a:fillRect/>
          </a:stretch>
        </p:blipFill>
        <p:spPr>
          <a:xfrm>
            <a:off x="185868" y="142543"/>
            <a:ext cx="3316750" cy="371530"/>
          </a:xfrm>
          <a:prstGeom prst="rect">
            <a:avLst/>
          </a:prstGeom>
        </p:spPr>
      </p:pic>
    </p:spTree>
    <p:extLst>
      <p:ext uri="{BB962C8B-B14F-4D97-AF65-F5344CB8AC3E}">
        <p14:creationId xmlns:p14="http://schemas.microsoft.com/office/powerpoint/2010/main" val="1105520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9D9EA98-2AF9-BCE2-13D9-6FF293F8D868}"/>
              </a:ext>
            </a:extLst>
          </p:cNvPr>
          <p:cNvSpPr/>
          <p:nvPr/>
        </p:nvSpPr>
        <p:spPr>
          <a:xfrm>
            <a:off x="-132347" y="-96252"/>
            <a:ext cx="12324347" cy="4384088"/>
          </a:xfrm>
          <a:prstGeom prst="rect">
            <a:avLst/>
          </a:prstGeom>
          <a:solidFill>
            <a:srgbClr val="2DB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Dlogo_white_corporatesignatureonly.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1" y="6369030"/>
            <a:ext cx="1971965" cy="488970"/>
          </a:xfrm>
          <a:prstGeom prst="rect">
            <a:avLst/>
          </a:prstGeom>
        </p:spPr>
      </p:pic>
      <p:grpSp>
        <p:nvGrpSpPr>
          <p:cNvPr id="10" name="Group 9">
            <a:extLst>
              <a:ext uri="{FF2B5EF4-FFF2-40B4-BE49-F238E27FC236}">
                <a16:creationId xmlns:a16="http://schemas.microsoft.com/office/drawing/2014/main" id="{A6386163-8AE3-2B56-BC39-E9255C9EB4F4}"/>
              </a:ext>
            </a:extLst>
          </p:cNvPr>
          <p:cNvGrpSpPr/>
          <p:nvPr/>
        </p:nvGrpSpPr>
        <p:grpSpPr>
          <a:xfrm>
            <a:off x="551111" y="0"/>
            <a:ext cx="11013577" cy="6512465"/>
            <a:chOff x="311888" y="-143435"/>
            <a:chExt cx="11492023" cy="6795376"/>
          </a:xfrm>
        </p:grpSpPr>
        <p:pic>
          <p:nvPicPr>
            <p:cNvPr id="9" name="Picture 8" descr="A picture containing rectangle, screenshot, square, picture frame&#10;&#10;Description automatically generated">
              <a:extLst>
                <a:ext uri="{FF2B5EF4-FFF2-40B4-BE49-F238E27FC236}">
                  <a16:creationId xmlns:a16="http://schemas.microsoft.com/office/drawing/2014/main" id="{9B35D2F2-206D-2289-9A14-35BA14F84C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1888" y="-143435"/>
              <a:ext cx="11492023" cy="6795376"/>
            </a:xfrm>
            <a:prstGeom prst="rect">
              <a:avLst/>
            </a:prstGeom>
          </p:spPr>
        </p:pic>
        <p:pic>
          <p:nvPicPr>
            <p:cNvPr id="3" name="Picture 2" descr="A person standing in front of a window&#10;&#10;Description automatically generated">
              <a:hlinkClick r:id="rId5"/>
              <a:extLst>
                <a:ext uri="{FF2B5EF4-FFF2-40B4-BE49-F238E27FC236}">
                  <a16:creationId xmlns:a16="http://schemas.microsoft.com/office/drawing/2014/main" id="{3203513F-D8A9-9244-96AD-EC29D5433C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80617" y="1108597"/>
              <a:ext cx="6954564" cy="4291311"/>
            </a:xfrm>
            <a:prstGeom prst="rect">
              <a:avLst/>
            </a:prstGeom>
          </p:spPr>
        </p:pic>
      </p:grpSp>
      <p:pic>
        <p:nvPicPr>
          <p:cNvPr id="7" name="Picture 6" descr="A green rectangle with white text&#10;&#10;Description automatically generated">
            <a:extLst>
              <a:ext uri="{FF2B5EF4-FFF2-40B4-BE49-F238E27FC236}">
                <a16:creationId xmlns:a16="http://schemas.microsoft.com/office/drawing/2014/main" id="{B4B59EC4-6D4C-7795-3C95-98489586FF6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950703" y="6125696"/>
            <a:ext cx="2504532" cy="989834"/>
          </a:xfrm>
          <a:prstGeom prst="rect">
            <a:avLst/>
          </a:prstGeom>
        </p:spPr>
      </p:pic>
      <p:pic>
        <p:nvPicPr>
          <p:cNvPr id="2" name="Picture 1" descr="A grey play button in a circle&#10;&#10;Description automatically generated with low confidence">
            <a:extLst>
              <a:ext uri="{FF2B5EF4-FFF2-40B4-BE49-F238E27FC236}">
                <a16:creationId xmlns:a16="http://schemas.microsoft.com/office/drawing/2014/main" id="{DC5EEA43-D3DA-B3ED-F86B-E35BF04770F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47420" y="2581626"/>
            <a:ext cx="1697159" cy="1062570"/>
          </a:xfrm>
          <a:prstGeom prst="rect">
            <a:avLst/>
          </a:prstGeom>
        </p:spPr>
      </p:pic>
    </p:spTree>
    <p:extLst>
      <p:ext uri="{BB962C8B-B14F-4D97-AF65-F5344CB8AC3E}">
        <p14:creationId xmlns:p14="http://schemas.microsoft.com/office/powerpoint/2010/main" val="2517071694"/>
      </p:ext>
    </p:extLst>
  </p:cSld>
  <p:clrMapOvr>
    <a:masterClrMapping/>
  </p:clrMapOvr>
  <mc:AlternateContent xmlns:mc="http://schemas.openxmlformats.org/markup-compatibility/2006" xmlns:p14="http://schemas.microsoft.com/office/powerpoint/2010/main">
    <mc:Choice Requires="p14">
      <p:transition spd="slow" p14:dur="2000" advTm="24115"/>
    </mc:Choice>
    <mc:Fallback xmlns="">
      <p:transition spd="slow" advTm="2411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2">
            <a:extLst>
              <a:ext uri="{FF2B5EF4-FFF2-40B4-BE49-F238E27FC236}">
                <a16:creationId xmlns:a16="http://schemas.microsoft.com/office/drawing/2014/main" id="{B79D44A2-61A5-1128-C9F3-08DFED427496}"/>
              </a:ext>
            </a:extLst>
          </p:cNvPr>
          <p:cNvSpPr/>
          <p:nvPr/>
        </p:nvSpPr>
        <p:spPr>
          <a:xfrm>
            <a:off x="314" y="0"/>
            <a:ext cx="6864350" cy="6858000"/>
          </a:xfrm>
          <a:custGeom>
            <a:avLst/>
            <a:gdLst/>
            <a:ahLst/>
            <a:cxnLst/>
            <a:rect l="l" t="t" r="r" b="b"/>
            <a:pathLst>
              <a:path w="6864350" h="6858000">
                <a:moveTo>
                  <a:pt x="2749143" y="0"/>
                </a:moveTo>
                <a:lnTo>
                  <a:pt x="6337" y="0"/>
                </a:lnTo>
                <a:lnTo>
                  <a:pt x="0" y="6858000"/>
                </a:lnTo>
                <a:lnTo>
                  <a:pt x="6863943" y="6858000"/>
                </a:lnTo>
                <a:lnTo>
                  <a:pt x="2749143" y="0"/>
                </a:lnTo>
                <a:close/>
              </a:path>
            </a:pathLst>
          </a:custGeom>
          <a:solidFill>
            <a:srgbClr val="2DB035"/>
          </a:solidFill>
        </p:spPr>
        <p:txBody>
          <a:bodyPr wrap="square" lIns="0" tIns="0" rIns="0" bIns="0" rtlCol="0"/>
          <a:lstStyle/>
          <a:p>
            <a:endParaRPr/>
          </a:p>
        </p:txBody>
      </p:sp>
      <p:pic>
        <p:nvPicPr>
          <p:cNvPr id="2" name="object 2"/>
          <p:cNvPicPr/>
          <p:nvPr/>
        </p:nvPicPr>
        <p:blipFill>
          <a:blip r:embed="rId3" cstate="print"/>
          <a:stretch>
            <a:fillRect/>
          </a:stretch>
        </p:blipFill>
        <p:spPr>
          <a:xfrm>
            <a:off x="2406153" y="463157"/>
            <a:ext cx="2274011" cy="1863026"/>
          </a:xfrm>
          <a:prstGeom prst="rect">
            <a:avLst/>
          </a:prstGeom>
        </p:spPr>
      </p:pic>
      <p:grpSp>
        <p:nvGrpSpPr>
          <p:cNvPr id="3" name="object 3"/>
          <p:cNvGrpSpPr/>
          <p:nvPr/>
        </p:nvGrpSpPr>
        <p:grpSpPr>
          <a:xfrm>
            <a:off x="3493958" y="457187"/>
            <a:ext cx="2907030" cy="2341245"/>
            <a:chOff x="3493958" y="457187"/>
            <a:chExt cx="2907030" cy="2341245"/>
          </a:xfrm>
        </p:grpSpPr>
        <p:sp>
          <p:nvSpPr>
            <p:cNvPr id="4" name="object 4"/>
            <p:cNvSpPr/>
            <p:nvPr/>
          </p:nvSpPr>
          <p:spPr>
            <a:xfrm>
              <a:off x="5490955" y="737939"/>
              <a:ext cx="610870" cy="518159"/>
            </a:xfrm>
            <a:custGeom>
              <a:avLst/>
              <a:gdLst/>
              <a:ahLst/>
              <a:cxnLst/>
              <a:rect l="l" t="t" r="r" b="b"/>
              <a:pathLst>
                <a:path w="610870" h="518159">
                  <a:moveTo>
                    <a:pt x="610616" y="0"/>
                  </a:moveTo>
                  <a:lnTo>
                    <a:pt x="0" y="0"/>
                  </a:lnTo>
                  <a:lnTo>
                    <a:pt x="305308" y="518020"/>
                  </a:lnTo>
                  <a:lnTo>
                    <a:pt x="610616" y="0"/>
                  </a:lnTo>
                  <a:close/>
                </a:path>
              </a:pathLst>
            </a:custGeom>
            <a:solidFill>
              <a:srgbClr val="00ACC8"/>
            </a:solidFill>
          </p:spPr>
          <p:txBody>
            <a:bodyPr wrap="square" lIns="0" tIns="0" rIns="0" bIns="0" rtlCol="0"/>
            <a:lstStyle/>
            <a:p>
              <a:endParaRPr/>
            </a:p>
          </p:txBody>
        </p:sp>
        <p:sp>
          <p:nvSpPr>
            <p:cNvPr id="5" name="object 5"/>
            <p:cNvSpPr/>
            <p:nvPr/>
          </p:nvSpPr>
          <p:spPr>
            <a:xfrm>
              <a:off x="5853209" y="1285378"/>
              <a:ext cx="255270" cy="219075"/>
            </a:xfrm>
            <a:custGeom>
              <a:avLst/>
              <a:gdLst/>
              <a:ahLst/>
              <a:cxnLst/>
              <a:rect l="l" t="t" r="r" b="b"/>
              <a:pathLst>
                <a:path w="255270" h="219075">
                  <a:moveTo>
                    <a:pt x="131292" y="0"/>
                  </a:moveTo>
                  <a:lnTo>
                    <a:pt x="0" y="214122"/>
                  </a:lnTo>
                  <a:lnTo>
                    <a:pt x="255028" y="218579"/>
                  </a:lnTo>
                  <a:lnTo>
                    <a:pt x="131292" y="0"/>
                  </a:lnTo>
                  <a:close/>
                </a:path>
              </a:pathLst>
            </a:custGeom>
            <a:solidFill>
              <a:srgbClr val="563C82"/>
            </a:solidFill>
          </p:spPr>
          <p:txBody>
            <a:bodyPr wrap="square" lIns="0" tIns="0" rIns="0" bIns="0" rtlCol="0"/>
            <a:lstStyle/>
            <a:p>
              <a:endParaRPr/>
            </a:p>
          </p:txBody>
        </p:sp>
        <p:pic>
          <p:nvPicPr>
            <p:cNvPr id="6" name="object 6"/>
            <p:cNvPicPr/>
            <p:nvPr/>
          </p:nvPicPr>
          <p:blipFill>
            <a:blip r:embed="rId4" cstate="print"/>
            <a:stretch>
              <a:fillRect/>
            </a:stretch>
          </p:blipFill>
          <p:spPr>
            <a:xfrm>
              <a:off x="3493958" y="457187"/>
              <a:ext cx="2906842" cy="2340914"/>
            </a:xfrm>
            <a:prstGeom prst="rect">
              <a:avLst/>
            </a:prstGeom>
          </p:spPr>
        </p:pic>
      </p:grpSp>
      <p:sp>
        <p:nvSpPr>
          <p:cNvPr id="7" name="object 7"/>
          <p:cNvSpPr txBox="1"/>
          <p:nvPr/>
        </p:nvSpPr>
        <p:spPr>
          <a:xfrm>
            <a:off x="6440445" y="3381240"/>
            <a:ext cx="4040504" cy="756920"/>
          </a:xfrm>
          <a:prstGeom prst="rect">
            <a:avLst/>
          </a:prstGeom>
        </p:spPr>
        <p:txBody>
          <a:bodyPr vert="horz" wrap="square" lIns="0" tIns="12700" rIns="0" bIns="0" rtlCol="0" anchor="t">
            <a:spAutoFit/>
          </a:bodyPr>
          <a:lstStyle/>
          <a:p>
            <a:pPr marL="12700">
              <a:lnSpc>
                <a:spcPct val="100000"/>
              </a:lnSpc>
              <a:spcBef>
                <a:spcPts val="100"/>
              </a:spcBef>
            </a:pPr>
            <a:r>
              <a:rPr lang="en-US" sz="4800">
                <a:solidFill>
                  <a:srgbClr val="2CAF35"/>
                </a:solidFill>
                <a:latin typeface="+mj-lt"/>
                <a:ea typeface="Calibri"/>
                <a:cs typeface="Calibri"/>
              </a:rPr>
              <a:t>Our</a:t>
            </a:r>
            <a:r>
              <a:rPr lang="en-US" sz="4800" spc="185">
                <a:solidFill>
                  <a:srgbClr val="2CAF35"/>
                </a:solidFill>
                <a:latin typeface="+mj-lt"/>
                <a:ea typeface="Calibri"/>
                <a:cs typeface="Calibri"/>
              </a:rPr>
              <a:t> </a:t>
            </a:r>
            <a:r>
              <a:rPr lang="en-US" sz="4800" spc="-10">
                <a:solidFill>
                  <a:srgbClr val="2CAF35"/>
                </a:solidFill>
                <a:latin typeface="+mj-lt"/>
                <a:ea typeface="Calibri"/>
                <a:cs typeface="Calibri"/>
              </a:rPr>
              <a:t>network</a:t>
            </a:r>
            <a:endParaRPr lang="en-US" sz="4800">
              <a:latin typeface="+mj-lt"/>
              <a:ea typeface="Calibri"/>
              <a:cs typeface="Calibri"/>
            </a:endParaRPr>
          </a:p>
        </p:txBody>
      </p:sp>
      <p:sp>
        <p:nvSpPr>
          <p:cNvPr id="8" name="object 8"/>
          <p:cNvSpPr txBox="1"/>
          <p:nvPr/>
        </p:nvSpPr>
        <p:spPr>
          <a:xfrm>
            <a:off x="368300" y="3516879"/>
            <a:ext cx="4310380" cy="1122680"/>
          </a:xfrm>
          <a:prstGeom prst="rect">
            <a:avLst/>
          </a:prstGeom>
        </p:spPr>
        <p:txBody>
          <a:bodyPr vert="horz" wrap="square" lIns="0" tIns="12700" rIns="0" bIns="0" rtlCol="0">
            <a:spAutoFit/>
          </a:bodyPr>
          <a:lstStyle/>
          <a:p>
            <a:pPr marL="12700">
              <a:lnSpc>
                <a:spcPct val="100000"/>
              </a:lnSpc>
              <a:spcBef>
                <a:spcPts val="100"/>
              </a:spcBef>
              <a:tabLst>
                <a:tab pos="1287145" algn="l"/>
              </a:tabLst>
            </a:pPr>
            <a:r>
              <a:rPr lang="en-US" sz="3600" spc="-20">
                <a:solidFill>
                  <a:srgbClr val="FFFFFF"/>
                </a:solidFill>
                <a:latin typeface="+mj-lt"/>
                <a:cs typeface="Calibri" panose="020F0502020204030204" pitchFamily="34" charset="0"/>
              </a:rPr>
              <a:t>More </a:t>
            </a:r>
            <a:r>
              <a:rPr lang="en-US" sz="3600" spc="-10">
                <a:solidFill>
                  <a:srgbClr val="FFFFFF"/>
                </a:solidFill>
                <a:latin typeface="+mj-lt"/>
                <a:cs typeface="Calibri" panose="020F0502020204030204" pitchFamily="34" charset="0"/>
              </a:rPr>
              <a:t>choices</a:t>
            </a:r>
            <a:r>
              <a:rPr lang="en-US" sz="3600">
                <a:latin typeface="+mj-lt"/>
                <a:cs typeface="Calibri" panose="020F0502020204030204" pitchFamily="34" charset="0"/>
              </a:rPr>
              <a:t> </a:t>
            </a:r>
            <a:r>
              <a:rPr lang="en-US" sz="3600" spc="-25">
                <a:solidFill>
                  <a:srgbClr val="FFFFFF"/>
                </a:solidFill>
                <a:latin typeface="+mj-lt"/>
                <a:cs typeface="Calibri" panose="020F0502020204030204" pitchFamily="34" charset="0"/>
              </a:rPr>
              <a:t>for </a:t>
            </a:r>
          </a:p>
          <a:p>
            <a:pPr marL="12700">
              <a:lnSpc>
                <a:spcPct val="100000"/>
              </a:lnSpc>
              <a:spcBef>
                <a:spcPts val="100"/>
              </a:spcBef>
              <a:tabLst>
                <a:tab pos="1287145" algn="l"/>
              </a:tabLst>
            </a:pPr>
            <a:r>
              <a:rPr lang="en-US" sz="3600" spc="-20">
                <a:solidFill>
                  <a:srgbClr val="FFFFFF"/>
                </a:solidFill>
                <a:latin typeface="+mj-lt"/>
                <a:cs typeface="Calibri" panose="020F0502020204030204" pitchFamily="34" charset="0"/>
              </a:rPr>
              <a:t>oral </a:t>
            </a:r>
            <a:r>
              <a:rPr lang="en-US" sz="3600" spc="-10">
                <a:solidFill>
                  <a:srgbClr val="FFFFFF"/>
                </a:solidFill>
                <a:latin typeface="+mj-lt"/>
                <a:cs typeface="Calibri" panose="020F0502020204030204" pitchFamily="34" charset="0"/>
              </a:rPr>
              <a:t>health </a:t>
            </a:r>
            <a:r>
              <a:rPr lang="en-US" sz="3600" spc="-20">
                <a:solidFill>
                  <a:srgbClr val="FFFFFF"/>
                </a:solidFill>
                <a:latin typeface="+mj-lt"/>
                <a:cs typeface="Calibri" panose="020F0502020204030204" pitchFamily="34" charset="0"/>
              </a:rPr>
              <a:t>care</a:t>
            </a:r>
            <a:endParaRPr lang="en-US" sz="3600">
              <a:latin typeface="+mj-lt"/>
              <a:cs typeface="Calibri" panose="020F0502020204030204" pitchFamily="34" charset="0"/>
            </a:endParaRPr>
          </a:p>
        </p:txBody>
      </p:sp>
      <p:pic>
        <p:nvPicPr>
          <p:cNvPr id="10" name="Picture 9" descr="A green rectangle with white text&#10;&#10;Description automatically generated">
            <a:extLst>
              <a:ext uri="{FF2B5EF4-FFF2-40B4-BE49-F238E27FC236}">
                <a16:creationId xmlns:a16="http://schemas.microsoft.com/office/drawing/2014/main" id="{B0AE1304-6EDD-9F30-411F-81584604687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43930" y="6122637"/>
            <a:ext cx="2504532" cy="989834"/>
          </a:xfrm>
          <a:prstGeom prst="rect">
            <a:avLst/>
          </a:prstGeom>
        </p:spPr>
      </p:pic>
    </p:spTree>
    <p:extLst>
      <p:ext uri="{BB962C8B-B14F-4D97-AF65-F5344CB8AC3E}">
        <p14:creationId xmlns:p14="http://schemas.microsoft.com/office/powerpoint/2010/main" val="3912602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bwMode="auto">
          <a:xfrm>
            <a:off x="1111293" y="2180468"/>
            <a:ext cx="4111968" cy="4111968"/>
          </a:xfrm>
          <a:prstGeom prst="ellipse">
            <a:avLst/>
          </a:prstGeom>
          <a:solidFill>
            <a:srgbClr val="5C3B8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Oval 9"/>
          <p:cNvSpPr/>
          <p:nvPr/>
        </p:nvSpPr>
        <p:spPr bwMode="auto">
          <a:xfrm>
            <a:off x="1514941" y="3124200"/>
            <a:ext cx="3304672" cy="3071665"/>
          </a:xfrm>
          <a:prstGeom prst="ellipse">
            <a:avLst/>
          </a:prstGeom>
          <a:solidFill>
            <a:srgbClr val="00B30E"/>
          </a:solidFill>
          <a:ln>
            <a:solidFill>
              <a:srgbClr val="299D37">
                <a:alpha val="30000"/>
              </a:srgb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299D37"/>
              </a:solidFill>
            </a:endParaRPr>
          </a:p>
        </p:txBody>
      </p:sp>
      <p:sp>
        <p:nvSpPr>
          <p:cNvPr id="11" name="TextBox 10"/>
          <p:cNvSpPr txBox="1"/>
          <p:nvPr/>
        </p:nvSpPr>
        <p:spPr>
          <a:xfrm>
            <a:off x="1870752" y="2485240"/>
            <a:ext cx="2635876" cy="461665"/>
          </a:xfrm>
          <a:prstGeom prst="rect">
            <a:avLst/>
          </a:prstGeom>
          <a:noFill/>
        </p:spPr>
        <p:txBody>
          <a:bodyPr wrap="square" rtlCol="0">
            <a:spAutoFit/>
          </a:bodyPr>
          <a:lstStyle/>
          <a:p>
            <a:pPr algn="ctr"/>
            <a:r>
              <a:rPr lang="en-US" sz="2400">
                <a:solidFill>
                  <a:schemeClr val="bg1"/>
                </a:solidFill>
                <a:latin typeface="Calibri" panose="020F0502020204030204" pitchFamily="34" charset="0"/>
                <a:cs typeface="Calibri" panose="020F0502020204030204" pitchFamily="34" charset="0"/>
              </a:rPr>
              <a:t>Premier</a:t>
            </a:r>
            <a:r>
              <a:rPr lang="en-US" sz="2400" baseline="30000">
                <a:solidFill>
                  <a:schemeClr val="bg1"/>
                </a:solidFill>
                <a:latin typeface="Calibri" panose="020F0502020204030204" pitchFamily="34" charset="0"/>
                <a:cs typeface="Calibri" panose="020F0502020204030204" pitchFamily="34" charset="0"/>
              </a:rPr>
              <a:t>®</a:t>
            </a:r>
          </a:p>
        </p:txBody>
      </p:sp>
      <p:sp>
        <p:nvSpPr>
          <p:cNvPr id="12" name="TextBox 11"/>
          <p:cNvSpPr txBox="1"/>
          <p:nvPr/>
        </p:nvSpPr>
        <p:spPr>
          <a:xfrm>
            <a:off x="1870752" y="3734259"/>
            <a:ext cx="2635876" cy="461665"/>
          </a:xfrm>
          <a:prstGeom prst="rect">
            <a:avLst/>
          </a:prstGeom>
          <a:noFill/>
        </p:spPr>
        <p:txBody>
          <a:bodyPr wrap="square" rtlCol="0">
            <a:spAutoFit/>
          </a:bodyPr>
          <a:lstStyle/>
          <a:p>
            <a:pPr algn="ctr"/>
            <a:r>
              <a:rPr lang="en-US" sz="2400">
                <a:solidFill>
                  <a:schemeClr val="bg1"/>
                </a:solidFill>
                <a:latin typeface="Calibri" panose="020F0502020204030204" pitchFamily="34" charset="0"/>
                <a:cs typeface="Calibri" panose="020F0502020204030204" pitchFamily="34" charset="0"/>
              </a:rPr>
              <a:t>PPO</a:t>
            </a:r>
            <a:r>
              <a:rPr lang="en-US" sz="2400" baseline="30000">
                <a:solidFill>
                  <a:schemeClr val="bg1"/>
                </a:solidFill>
                <a:latin typeface="Calibri" panose="020F0502020204030204" pitchFamily="34" charset="0"/>
                <a:cs typeface="Calibri" panose="020F0502020204030204" pitchFamily="34" charset="0"/>
              </a:rPr>
              <a:t>™</a:t>
            </a:r>
          </a:p>
        </p:txBody>
      </p:sp>
      <p:sp>
        <p:nvSpPr>
          <p:cNvPr id="13" name="TextBox 12"/>
          <p:cNvSpPr txBox="1"/>
          <p:nvPr/>
        </p:nvSpPr>
        <p:spPr>
          <a:xfrm>
            <a:off x="6354992" y="1634576"/>
            <a:ext cx="3408837" cy="1323439"/>
          </a:xfrm>
          <a:prstGeom prst="rect">
            <a:avLst/>
          </a:prstGeom>
          <a:noFill/>
        </p:spPr>
        <p:txBody>
          <a:bodyPr wrap="square" rtlCol="0">
            <a:spAutoFit/>
          </a:bodyPr>
          <a:lstStyle/>
          <a:p>
            <a:r>
              <a:rPr lang="en-US" sz="2000">
                <a:solidFill>
                  <a:schemeClr val="tx1">
                    <a:lumMod val="85000"/>
                    <a:lumOff val="15000"/>
                  </a:schemeClr>
                </a:solidFill>
                <a:latin typeface="+mj-lt"/>
                <a:cs typeface="Calibri Light"/>
              </a:rPr>
              <a:t>We have more than </a:t>
            </a:r>
            <a:r>
              <a:rPr lang="en-US" sz="2000" b="1">
                <a:solidFill>
                  <a:srgbClr val="299D37"/>
                </a:solidFill>
                <a:latin typeface="+mj-lt"/>
                <a:cs typeface="Calibri" panose="020F0502020204030204" pitchFamily="34" charset="0"/>
              </a:rPr>
              <a:t>3,700</a:t>
            </a:r>
            <a:r>
              <a:rPr lang="en-US" sz="2000">
                <a:solidFill>
                  <a:srgbClr val="299D37"/>
                </a:solidFill>
                <a:latin typeface="+mj-lt"/>
                <a:cs typeface="Calibri Light"/>
              </a:rPr>
              <a:t> </a:t>
            </a:r>
            <a:r>
              <a:rPr lang="en-US" sz="2000">
                <a:solidFill>
                  <a:schemeClr val="tx1">
                    <a:lumMod val="85000"/>
                    <a:lumOff val="15000"/>
                  </a:schemeClr>
                </a:solidFill>
                <a:latin typeface="+mj-lt"/>
                <a:cs typeface="Calibri Light"/>
              </a:rPr>
              <a:t>Premier® providers and more than</a:t>
            </a:r>
            <a:r>
              <a:rPr lang="en-US" sz="2000" b="1">
                <a:solidFill>
                  <a:srgbClr val="299D37"/>
                </a:solidFill>
                <a:latin typeface="+mj-lt"/>
                <a:cs typeface="Calibri" panose="020F0502020204030204" pitchFamily="34" charset="0"/>
              </a:rPr>
              <a:t> 2,600 </a:t>
            </a:r>
            <a:r>
              <a:rPr lang="en-US" sz="2000">
                <a:solidFill>
                  <a:schemeClr val="tx1">
                    <a:lumMod val="85000"/>
                    <a:lumOff val="15000"/>
                  </a:schemeClr>
                </a:solidFill>
                <a:latin typeface="+mj-lt"/>
                <a:cs typeface="Calibri Light"/>
              </a:rPr>
              <a:t>PPO™ providers</a:t>
            </a:r>
            <a:r>
              <a:rPr lang="en-US" sz="2000">
                <a:solidFill>
                  <a:srgbClr val="299D37"/>
                </a:solidFill>
                <a:latin typeface="+mj-lt"/>
                <a:cs typeface="Calibri Light"/>
              </a:rPr>
              <a:t> </a:t>
            </a:r>
          </a:p>
          <a:p>
            <a:r>
              <a:rPr lang="en-US" sz="2000" b="1">
                <a:solidFill>
                  <a:srgbClr val="299D37"/>
                </a:solidFill>
                <a:latin typeface="+mj-lt"/>
                <a:cs typeface="Calibri" panose="020F0502020204030204" pitchFamily="34" charset="0"/>
              </a:rPr>
              <a:t>in Colorado</a:t>
            </a:r>
            <a:r>
              <a:rPr lang="en-US" sz="2000">
                <a:solidFill>
                  <a:srgbClr val="595959"/>
                </a:solidFill>
                <a:latin typeface="+mj-lt"/>
                <a:cs typeface="Calibri Light"/>
              </a:rPr>
              <a:t>.</a:t>
            </a:r>
          </a:p>
        </p:txBody>
      </p:sp>
      <p:pic>
        <p:nvPicPr>
          <p:cNvPr id="14" name="Picture 13"/>
          <p:cNvPicPr>
            <a:picLocks noChangeAspect="1"/>
          </p:cNvPicPr>
          <p:nvPr/>
        </p:nvPicPr>
        <p:blipFill>
          <a:blip r:embed="rId3"/>
          <a:stretch>
            <a:fillRect/>
          </a:stretch>
        </p:blipFill>
        <p:spPr>
          <a:xfrm flipH="1" flipV="1">
            <a:off x="8583333" y="2976089"/>
            <a:ext cx="507511" cy="909291"/>
          </a:xfrm>
          <a:prstGeom prst="rect">
            <a:avLst/>
          </a:prstGeom>
        </p:spPr>
      </p:pic>
      <p:sp>
        <p:nvSpPr>
          <p:cNvPr id="15" name="TextBox 14"/>
          <p:cNvSpPr txBox="1"/>
          <p:nvPr/>
        </p:nvSpPr>
        <p:spPr>
          <a:xfrm>
            <a:off x="7233167" y="4195924"/>
            <a:ext cx="3968234" cy="1323439"/>
          </a:xfrm>
          <a:prstGeom prst="rect">
            <a:avLst/>
          </a:prstGeom>
          <a:noFill/>
        </p:spPr>
        <p:txBody>
          <a:bodyPr wrap="square" rtlCol="0">
            <a:spAutoFit/>
          </a:bodyPr>
          <a:lstStyle/>
          <a:p>
            <a:r>
              <a:rPr lang="en-US" sz="2000" b="1">
                <a:solidFill>
                  <a:srgbClr val="299D37"/>
                </a:solidFill>
                <a:latin typeface="+mj-lt"/>
                <a:cs typeface="Calibri" panose="020F0502020204030204" pitchFamily="34" charset="0"/>
              </a:rPr>
              <a:t>More than 91% </a:t>
            </a:r>
            <a:r>
              <a:rPr lang="en-US" sz="2000">
                <a:solidFill>
                  <a:schemeClr val="tx1">
                    <a:lumMod val="85000"/>
                    <a:lumOff val="15000"/>
                  </a:schemeClr>
                </a:solidFill>
                <a:latin typeface="+mj-lt"/>
                <a:cs typeface="Calibri Light"/>
              </a:rPr>
              <a:t>of all Colorado dentists are in our network, </a:t>
            </a:r>
            <a:r>
              <a:rPr lang="en-US" sz="2000">
                <a:solidFill>
                  <a:srgbClr val="262626"/>
                </a:solidFill>
                <a:latin typeface="+mj-lt"/>
                <a:cs typeface="Calibri Light" panose="020F0302020204030204" pitchFamily="34" charset="0"/>
              </a:rPr>
              <a:t>and </a:t>
            </a:r>
          </a:p>
          <a:p>
            <a:r>
              <a:rPr lang="en-US" sz="2000">
                <a:solidFill>
                  <a:srgbClr val="262626"/>
                </a:solidFill>
                <a:latin typeface="+mj-lt"/>
                <a:cs typeface="Calibri Light" panose="020F0302020204030204" pitchFamily="34" charset="0"/>
              </a:rPr>
              <a:t>3 out of 4 dentists nationwide participate with us.</a:t>
            </a:r>
            <a:endParaRPr lang="en-US" sz="2000">
              <a:solidFill>
                <a:schemeClr val="tx1">
                  <a:lumMod val="85000"/>
                  <a:lumOff val="15000"/>
                </a:schemeClr>
              </a:solidFill>
              <a:latin typeface="+mj-lt"/>
              <a:cs typeface="Calibri Light"/>
            </a:endParaRPr>
          </a:p>
        </p:txBody>
      </p:sp>
      <p:pic>
        <p:nvPicPr>
          <p:cNvPr id="2" name="Picture 1" descr="A green rectangle with white text&#10;&#10;Description automatically generated">
            <a:extLst>
              <a:ext uri="{FF2B5EF4-FFF2-40B4-BE49-F238E27FC236}">
                <a16:creationId xmlns:a16="http://schemas.microsoft.com/office/drawing/2014/main" id="{9418AC7A-5900-34E8-2E7B-F6990CDB6F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43077" y="6126456"/>
            <a:ext cx="2504532" cy="989834"/>
          </a:xfrm>
          <a:prstGeom prst="rect">
            <a:avLst/>
          </a:prstGeom>
        </p:spPr>
      </p:pic>
      <p:grpSp>
        <p:nvGrpSpPr>
          <p:cNvPr id="5" name="Group 4">
            <a:extLst>
              <a:ext uri="{FF2B5EF4-FFF2-40B4-BE49-F238E27FC236}">
                <a16:creationId xmlns:a16="http://schemas.microsoft.com/office/drawing/2014/main" id="{38F6E3D5-16C3-DA37-A95E-6F9AEAC1E1D7}"/>
              </a:ext>
            </a:extLst>
          </p:cNvPr>
          <p:cNvGrpSpPr/>
          <p:nvPr/>
        </p:nvGrpSpPr>
        <p:grpSpPr>
          <a:xfrm>
            <a:off x="297297" y="257843"/>
            <a:ext cx="10348291" cy="1044814"/>
            <a:chOff x="297297" y="257843"/>
            <a:chExt cx="10348291" cy="1044814"/>
          </a:xfrm>
        </p:grpSpPr>
        <p:sp>
          <p:nvSpPr>
            <p:cNvPr id="3" name="TextBox 2">
              <a:extLst>
                <a:ext uri="{FF2B5EF4-FFF2-40B4-BE49-F238E27FC236}">
                  <a16:creationId xmlns:a16="http://schemas.microsoft.com/office/drawing/2014/main" id="{A8567C14-4211-7858-DF72-FA135D13896C}"/>
                </a:ext>
              </a:extLst>
            </p:cNvPr>
            <p:cNvSpPr txBox="1"/>
            <p:nvPr/>
          </p:nvSpPr>
          <p:spPr>
            <a:xfrm>
              <a:off x="297297" y="902547"/>
              <a:ext cx="9809973" cy="400110"/>
            </a:xfrm>
            <a:prstGeom prst="rect">
              <a:avLst/>
            </a:prstGeom>
            <a:noFill/>
          </p:spPr>
          <p:txBody>
            <a:bodyPr wrap="square" rtlCol="0">
              <a:spAutoFit/>
            </a:bodyPr>
            <a:lstStyle/>
            <a:p>
              <a:r>
                <a:rPr lang="en-US" sz="2000">
                  <a:latin typeface="+mj-lt"/>
                  <a:cs typeface="Calibri Light" panose="020F0302020204030204" pitchFamily="34" charset="0"/>
                </a:rPr>
                <a:t>Which Delta Dental network is your dentist contracted with?</a:t>
              </a:r>
            </a:p>
          </p:txBody>
        </p:sp>
        <p:sp>
          <p:nvSpPr>
            <p:cNvPr id="4" name="Title 2">
              <a:extLst>
                <a:ext uri="{FF2B5EF4-FFF2-40B4-BE49-F238E27FC236}">
                  <a16:creationId xmlns:a16="http://schemas.microsoft.com/office/drawing/2014/main" id="{CAF22869-A0DF-15D5-BCC9-5FFA99D6539C}"/>
                </a:ext>
              </a:extLst>
            </p:cNvPr>
            <p:cNvSpPr txBox="1">
              <a:spLocks/>
            </p:cNvSpPr>
            <p:nvPr/>
          </p:nvSpPr>
          <p:spPr>
            <a:xfrm>
              <a:off x="297298" y="257843"/>
              <a:ext cx="10348290" cy="776485"/>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a:solidFill>
                    <a:srgbClr val="00B30E"/>
                  </a:solidFill>
                  <a:ea typeface="Calibri"/>
                  <a:cs typeface="Calibri"/>
                </a:rPr>
                <a:t>Two networks working together</a:t>
              </a:r>
            </a:p>
          </p:txBody>
        </p:sp>
      </p:grpSp>
    </p:spTree>
    <p:extLst>
      <p:ext uri="{BB962C8B-B14F-4D97-AF65-F5344CB8AC3E}">
        <p14:creationId xmlns:p14="http://schemas.microsoft.com/office/powerpoint/2010/main" val="3052901100"/>
      </p:ext>
    </p:extLst>
  </p:cSld>
  <p:clrMapOvr>
    <a:masterClrMapping/>
  </p:clrMapOvr>
  <mc:AlternateContent xmlns:mc="http://schemas.openxmlformats.org/markup-compatibility/2006" xmlns:p14="http://schemas.microsoft.com/office/powerpoint/2010/main">
    <mc:Choice Requires="p14">
      <p:transition spd="slow" p14:dur="2000" advTm="12796"/>
    </mc:Choice>
    <mc:Fallback xmlns="">
      <p:transition spd="slow" advTm="1279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693AC75-A009-F03B-5842-EDE94297ACF7}"/>
              </a:ext>
            </a:extLst>
          </p:cNvPr>
          <p:cNvSpPr/>
          <p:nvPr/>
        </p:nvSpPr>
        <p:spPr>
          <a:xfrm>
            <a:off x="-7420" y="0"/>
            <a:ext cx="12206840" cy="3955774"/>
          </a:xfrm>
          <a:prstGeom prst="rect">
            <a:avLst/>
          </a:prstGeom>
          <a:solidFill>
            <a:srgbClr val="2DB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333ECF9-D14A-EC20-2DBE-C37D4C1C2A28}"/>
              </a:ext>
            </a:extLst>
          </p:cNvPr>
          <p:cNvSpPr txBox="1"/>
          <p:nvPr/>
        </p:nvSpPr>
        <p:spPr>
          <a:xfrm>
            <a:off x="10578662" y="6605752"/>
            <a:ext cx="0" cy="0"/>
          </a:xfrm>
          <a:prstGeom prst="rect">
            <a:avLst/>
          </a:prstGeom>
          <a:noFill/>
        </p:spPr>
        <p:txBody>
          <a:bodyPr wrap="none" rtlCol="0">
            <a:noAutofit/>
          </a:bodyPr>
          <a:lstStyle/>
          <a:p>
            <a:pPr algn="l"/>
            <a:endParaRPr lang="en-US" sz="1400">
              <a:solidFill>
                <a:srgbClr val="3CAD2B"/>
              </a:solidFill>
              <a:effectLst/>
              <a:latin typeface="Gotham Bold"/>
            </a:endParaRPr>
          </a:p>
        </p:txBody>
      </p:sp>
      <p:sp>
        <p:nvSpPr>
          <p:cNvPr id="3" name="TextBox 2">
            <a:extLst>
              <a:ext uri="{FF2B5EF4-FFF2-40B4-BE49-F238E27FC236}">
                <a16:creationId xmlns:a16="http://schemas.microsoft.com/office/drawing/2014/main" id="{2C4D8BAA-81D6-8B6D-5E74-CC51A4C03877}"/>
              </a:ext>
            </a:extLst>
          </p:cNvPr>
          <p:cNvSpPr txBox="1"/>
          <p:nvPr/>
        </p:nvSpPr>
        <p:spPr>
          <a:xfrm>
            <a:off x="10731062" y="6758152"/>
            <a:ext cx="0" cy="0"/>
          </a:xfrm>
          <a:prstGeom prst="rect">
            <a:avLst/>
          </a:prstGeom>
          <a:noFill/>
        </p:spPr>
        <p:txBody>
          <a:bodyPr wrap="none" rtlCol="0">
            <a:noAutofit/>
          </a:bodyPr>
          <a:lstStyle/>
          <a:p>
            <a:pPr algn="l"/>
            <a:endParaRPr lang="en-US" sz="1400">
              <a:solidFill>
                <a:srgbClr val="3CAD2B"/>
              </a:solidFill>
              <a:effectLst/>
              <a:latin typeface="Gotham Bold"/>
            </a:endParaRPr>
          </a:p>
        </p:txBody>
      </p:sp>
      <p:sp>
        <p:nvSpPr>
          <p:cNvPr id="36" name="Rounded Rectangle 35">
            <a:extLst>
              <a:ext uri="{FF2B5EF4-FFF2-40B4-BE49-F238E27FC236}">
                <a16:creationId xmlns:a16="http://schemas.microsoft.com/office/drawing/2014/main" id="{2AE95600-318E-AF23-F43F-D533368B85F2}"/>
              </a:ext>
            </a:extLst>
          </p:cNvPr>
          <p:cNvSpPr/>
          <p:nvPr/>
        </p:nvSpPr>
        <p:spPr>
          <a:xfrm>
            <a:off x="128837" y="2729276"/>
            <a:ext cx="3839096" cy="2473716"/>
          </a:xfrm>
          <a:prstGeom prst="roundRect">
            <a:avLst>
              <a:gd name="adj" fmla="val 7998"/>
            </a:avLst>
          </a:prstGeom>
          <a:solidFill>
            <a:schemeClr val="bg1"/>
          </a:solidFill>
          <a:ln w="25400">
            <a:solidFill>
              <a:srgbClr val="5C3B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8" name="TextBox 27">
            <a:extLst>
              <a:ext uri="{FF2B5EF4-FFF2-40B4-BE49-F238E27FC236}">
                <a16:creationId xmlns:a16="http://schemas.microsoft.com/office/drawing/2014/main" id="{A8D1CE4D-8109-132F-BB9D-B103F541F712}"/>
              </a:ext>
            </a:extLst>
          </p:cNvPr>
          <p:cNvSpPr txBox="1"/>
          <p:nvPr/>
        </p:nvSpPr>
        <p:spPr>
          <a:xfrm>
            <a:off x="281968" y="3379100"/>
            <a:ext cx="3576983" cy="1298024"/>
          </a:xfrm>
          <a:prstGeom prst="rect">
            <a:avLst/>
          </a:prstGeom>
          <a:noFill/>
        </p:spPr>
        <p:txBody>
          <a:bodyPr wrap="square" anchor="ctr">
            <a:noAutofit/>
          </a:bodyPr>
          <a:lstStyle/>
          <a:p>
            <a:pPr marL="285750" indent="-285750">
              <a:buFont typeface="Arial"/>
              <a:buChar char="•"/>
            </a:pPr>
            <a:r>
              <a:rPr lang="en-US">
                <a:solidFill>
                  <a:srgbClr val="262626"/>
                </a:solidFill>
                <a:latin typeface="+mj-lt"/>
                <a:cs typeface="Calibri" panose="020F0502020204030204" pitchFamily="34" charset="0"/>
              </a:rPr>
              <a:t>Best out-of-pocket costs savings due to discount</a:t>
            </a:r>
          </a:p>
          <a:p>
            <a:endParaRPr lang="en-US">
              <a:solidFill>
                <a:schemeClr val="tx1">
                  <a:lumMod val="85000"/>
                  <a:lumOff val="15000"/>
                </a:schemeClr>
              </a:solidFill>
              <a:latin typeface="+mj-lt"/>
              <a:cs typeface="Calibri" panose="020F0502020204030204" pitchFamily="34" charset="0"/>
            </a:endParaRPr>
          </a:p>
          <a:p>
            <a:pPr marL="285750" indent="-285750">
              <a:buFont typeface="Arial"/>
              <a:buChar char="•"/>
            </a:pPr>
            <a:r>
              <a:rPr lang="en-US">
                <a:solidFill>
                  <a:schemeClr val="tx1">
                    <a:lumMod val="85000"/>
                    <a:lumOff val="15000"/>
                  </a:schemeClr>
                </a:solidFill>
                <a:latin typeface="+mj-lt"/>
                <a:cs typeface="Calibri" panose="020F0502020204030204" pitchFamily="34" charset="0"/>
              </a:rPr>
              <a:t>Balance-billing protection</a:t>
            </a:r>
          </a:p>
        </p:txBody>
      </p:sp>
      <p:pic>
        <p:nvPicPr>
          <p:cNvPr id="41" name="Picture 40" descr="A green rectangle with white text&#10;&#10;Description automatically generated">
            <a:extLst>
              <a:ext uri="{FF2B5EF4-FFF2-40B4-BE49-F238E27FC236}">
                <a16:creationId xmlns:a16="http://schemas.microsoft.com/office/drawing/2014/main" id="{5BADD961-42D8-84EC-9294-3280A33198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39450" y="6123219"/>
            <a:ext cx="2504532" cy="989834"/>
          </a:xfrm>
          <a:prstGeom prst="rect">
            <a:avLst/>
          </a:prstGeom>
        </p:spPr>
      </p:pic>
      <p:sp>
        <p:nvSpPr>
          <p:cNvPr id="17" name="Title 2">
            <a:extLst>
              <a:ext uri="{FF2B5EF4-FFF2-40B4-BE49-F238E27FC236}">
                <a16:creationId xmlns:a16="http://schemas.microsoft.com/office/drawing/2014/main" id="{41BAD516-5175-E393-4933-8205D1A6DDE6}"/>
              </a:ext>
            </a:extLst>
          </p:cNvPr>
          <p:cNvSpPr txBox="1">
            <a:spLocks/>
          </p:cNvSpPr>
          <p:nvPr/>
        </p:nvSpPr>
        <p:spPr>
          <a:xfrm>
            <a:off x="297298" y="257843"/>
            <a:ext cx="10348290" cy="776485"/>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a:solidFill>
                  <a:schemeClr val="bg1"/>
                </a:solidFill>
                <a:ea typeface="Calibri"/>
                <a:cs typeface="Calibri"/>
              </a:rPr>
              <a:t>Advantages of Dental Dental’s network</a:t>
            </a:r>
          </a:p>
        </p:txBody>
      </p:sp>
      <p:sp>
        <p:nvSpPr>
          <p:cNvPr id="8" name="TextBox 7">
            <a:extLst>
              <a:ext uri="{FF2B5EF4-FFF2-40B4-BE49-F238E27FC236}">
                <a16:creationId xmlns:a16="http://schemas.microsoft.com/office/drawing/2014/main" id="{E1711BB0-C45D-FD91-3E9B-96860E7809A2}"/>
              </a:ext>
            </a:extLst>
          </p:cNvPr>
          <p:cNvSpPr txBox="1"/>
          <p:nvPr/>
        </p:nvSpPr>
        <p:spPr>
          <a:xfrm>
            <a:off x="676306" y="2553784"/>
            <a:ext cx="2701901" cy="10348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indent="0" algn="ctr" defTabSz="1066800">
              <a:lnSpc>
                <a:spcPct val="110000"/>
              </a:lnSpc>
              <a:spcBef>
                <a:spcPct val="0"/>
              </a:spcBef>
              <a:spcAft>
                <a:spcPct val="35000"/>
              </a:spcAft>
              <a:buNone/>
            </a:pPr>
            <a:r>
              <a:rPr lang="en-US" sz="2000" b="1">
                <a:solidFill>
                  <a:srgbClr val="5C3B86"/>
                </a:solidFill>
                <a:latin typeface="+mj-lt"/>
                <a:ea typeface="Calibri"/>
                <a:cs typeface="Calibri"/>
              </a:rPr>
              <a:t>PPO™ Provider</a:t>
            </a:r>
          </a:p>
        </p:txBody>
      </p:sp>
      <p:sp>
        <p:nvSpPr>
          <p:cNvPr id="5" name="Rounded Rectangle 4">
            <a:extLst>
              <a:ext uri="{FF2B5EF4-FFF2-40B4-BE49-F238E27FC236}">
                <a16:creationId xmlns:a16="http://schemas.microsoft.com/office/drawing/2014/main" id="{1BAE49E1-7183-3F8B-0E8A-0A14649C6715}"/>
              </a:ext>
            </a:extLst>
          </p:cNvPr>
          <p:cNvSpPr/>
          <p:nvPr/>
        </p:nvSpPr>
        <p:spPr>
          <a:xfrm>
            <a:off x="4111610" y="2729274"/>
            <a:ext cx="3839096" cy="2473707"/>
          </a:xfrm>
          <a:prstGeom prst="roundRect">
            <a:avLst>
              <a:gd name="adj" fmla="val 7998"/>
            </a:avLst>
          </a:prstGeom>
          <a:solidFill>
            <a:schemeClr val="bg1"/>
          </a:solidFill>
          <a:ln w="25400">
            <a:solidFill>
              <a:srgbClr val="00A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6" name="TextBox 5">
            <a:extLst>
              <a:ext uri="{FF2B5EF4-FFF2-40B4-BE49-F238E27FC236}">
                <a16:creationId xmlns:a16="http://schemas.microsoft.com/office/drawing/2014/main" id="{7E4DA46C-71A4-FE4A-A305-3DEA7DA3B135}"/>
              </a:ext>
            </a:extLst>
          </p:cNvPr>
          <p:cNvSpPr txBox="1"/>
          <p:nvPr/>
        </p:nvSpPr>
        <p:spPr>
          <a:xfrm>
            <a:off x="4264741" y="3518625"/>
            <a:ext cx="3576983" cy="1298024"/>
          </a:xfrm>
          <a:prstGeom prst="rect">
            <a:avLst/>
          </a:prstGeom>
          <a:noFill/>
        </p:spPr>
        <p:txBody>
          <a:bodyPr wrap="square" anchor="ctr">
            <a:noAutofit/>
          </a:bodyPr>
          <a:lstStyle/>
          <a:p>
            <a:pPr marL="285750" indent="-285750">
              <a:buFont typeface="Arial"/>
              <a:buChar char="•"/>
            </a:pPr>
            <a:r>
              <a:rPr lang="en-US">
                <a:solidFill>
                  <a:srgbClr val="262627"/>
                </a:solidFill>
                <a:latin typeface="+mj-lt"/>
                <a:cs typeface="Calibri" panose="020F0502020204030204" pitchFamily="34" charset="0"/>
              </a:rPr>
              <a:t>Lower out-of-pocket costs savings because of network discount </a:t>
            </a:r>
          </a:p>
          <a:p>
            <a:endParaRPr lang="en-US">
              <a:solidFill>
                <a:schemeClr val="tx1">
                  <a:lumMod val="85000"/>
                  <a:lumOff val="15000"/>
                </a:schemeClr>
              </a:solidFill>
              <a:latin typeface="+mj-lt"/>
              <a:cs typeface="Calibri" panose="020F0502020204030204" pitchFamily="34" charset="0"/>
            </a:endParaRPr>
          </a:p>
          <a:p>
            <a:pPr marL="285750" indent="-285750">
              <a:buFont typeface="Arial"/>
              <a:buChar char="•"/>
            </a:pPr>
            <a:r>
              <a:rPr lang="en-US">
                <a:solidFill>
                  <a:schemeClr val="tx1">
                    <a:lumMod val="85000"/>
                    <a:lumOff val="15000"/>
                  </a:schemeClr>
                </a:solidFill>
                <a:latin typeface="+mj-lt"/>
                <a:cs typeface="Calibri" panose="020F0502020204030204" pitchFamily="34" charset="0"/>
              </a:rPr>
              <a:t>Balance-billing protection</a:t>
            </a:r>
          </a:p>
        </p:txBody>
      </p:sp>
      <p:sp>
        <p:nvSpPr>
          <p:cNvPr id="7" name="TextBox 6">
            <a:extLst>
              <a:ext uri="{FF2B5EF4-FFF2-40B4-BE49-F238E27FC236}">
                <a16:creationId xmlns:a16="http://schemas.microsoft.com/office/drawing/2014/main" id="{30D0D979-6E5B-A792-4F8A-8E3EC3A61BBD}"/>
              </a:ext>
            </a:extLst>
          </p:cNvPr>
          <p:cNvSpPr txBox="1"/>
          <p:nvPr/>
        </p:nvSpPr>
        <p:spPr>
          <a:xfrm>
            <a:off x="4692880" y="2553783"/>
            <a:ext cx="2701901" cy="10348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indent="0" algn="ctr" defTabSz="1066800">
              <a:lnSpc>
                <a:spcPct val="110000"/>
              </a:lnSpc>
              <a:spcBef>
                <a:spcPct val="0"/>
              </a:spcBef>
              <a:spcAft>
                <a:spcPct val="35000"/>
              </a:spcAft>
              <a:buNone/>
            </a:pPr>
            <a:r>
              <a:rPr lang="en-US" sz="2000" b="1">
                <a:solidFill>
                  <a:srgbClr val="00AEC7"/>
                </a:solidFill>
                <a:latin typeface="+mj-lt"/>
                <a:ea typeface="Calibri"/>
                <a:cs typeface="Calibri"/>
              </a:rPr>
              <a:t>Premier® Provider</a:t>
            </a:r>
          </a:p>
        </p:txBody>
      </p:sp>
      <p:sp>
        <p:nvSpPr>
          <p:cNvPr id="11" name="Rounded Rectangle 10">
            <a:extLst>
              <a:ext uri="{FF2B5EF4-FFF2-40B4-BE49-F238E27FC236}">
                <a16:creationId xmlns:a16="http://schemas.microsoft.com/office/drawing/2014/main" id="{604B886A-E424-3074-B34F-70C0F8CDA781}"/>
              </a:ext>
            </a:extLst>
          </p:cNvPr>
          <p:cNvSpPr/>
          <p:nvPr/>
        </p:nvSpPr>
        <p:spPr>
          <a:xfrm>
            <a:off x="8087927" y="2729274"/>
            <a:ext cx="3839096" cy="2473705"/>
          </a:xfrm>
          <a:prstGeom prst="roundRect">
            <a:avLst>
              <a:gd name="adj" fmla="val 7998"/>
            </a:avLst>
          </a:prstGeom>
          <a:solidFill>
            <a:schemeClr val="bg1"/>
          </a:solidFill>
          <a:ln w="25400">
            <a:solidFill>
              <a:srgbClr val="E159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3" name="TextBox 12">
            <a:extLst>
              <a:ext uri="{FF2B5EF4-FFF2-40B4-BE49-F238E27FC236}">
                <a16:creationId xmlns:a16="http://schemas.microsoft.com/office/drawing/2014/main" id="{23140277-BBE2-7759-2760-052D7F94F4EB}"/>
              </a:ext>
            </a:extLst>
          </p:cNvPr>
          <p:cNvSpPr txBox="1"/>
          <p:nvPr/>
        </p:nvSpPr>
        <p:spPr>
          <a:xfrm>
            <a:off x="8241058" y="3380933"/>
            <a:ext cx="3576983" cy="1298024"/>
          </a:xfrm>
          <a:prstGeom prst="rect">
            <a:avLst/>
          </a:prstGeom>
          <a:noFill/>
        </p:spPr>
        <p:txBody>
          <a:bodyPr wrap="square" anchor="ctr">
            <a:noAutofit/>
          </a:bodyPr>
          <a:lstStyle/>
          <a:p>
            <a:pPr marL="285750" indent="-285750">
              <a:buFont typeface="Arial"/>
              <a:buChar char="•"/>
            </a:pPr>
            <a:r>
              <a:rPr lang="en-US">
                <a:solidFill>
                  <a:srgbClr val="262625"/>
                </a:solidFill>
                <a:latin typeface="+mj-lt"/>
                <a:cs typeface="Calibri" panose="020F0502020204030204" pitchFamily="34" charset="0"/>
              </a:rPr>
              <a:t>No out-of-pocket costs savings due to discount </a:t>
            </a:r>
          </a:p>
          <a:p>
            <a:endParaRPr lang="en-US">
              <a:solidFill>
                <a:schemeClr val="tx1">
                  <a:lumMod val="85000"/>
                  <a:lumOff val="15000"/>
                </a:schemeClr>
              </a:solidFill>
              <a:latin typeface="+mj-lt"/>
              <a:cs typeface="Calibri" panose="020F0502020204030204" pitchFamily="34" charset="0"/>
            </a:endParaRPr>
          </a:p>
          <a:p>
            <a:pPr marL="285750" indent="-285750">
              <a:buFont typeface="Arial"/>
              <a:buChar char="•"/>
            </a:pPr>
            <a:r>
              <a:rPr lang="en-US">
                <a:solidFill>
                  <a:schemeClr val="tx1">
                    <a:lumMod val="85000"/>
                    <a:lumOff val="15000"/>
                  </a:schemeClr>
                </a:solidFill>
                <a:latin typeface="+mj-lt"/>
                <a:cs typeface="Calibri" panose="020F0502020204030204" pitchFamily="34" charset="0"/>
              </a:rPr>
              <a:t>No balance-billing protection</a:t>
            </a:r>
          </a:p>
        </p:txBody>
      </p:sp>
      <p:sp>
        <p:nvSpPr>
          <p:cNvPr id="10" name="TextBox 9">
            <a:extLst>
              <a:ext uri="{FF2B5EF4-FFF2-40B4-BE49-F238E27FC236}">
                <a16:creationId xmlns:a16="http://schemas.microsoft.com/office/drawing/2014/main" id="{128E767E-3220-924F-C09A-ECB9FF15AC78}"/>
              </a:ext>
            </a:extLst>
          </p:cNvPr>
          <p:cNvSpPr txBox="1"/>
          <p:nvPr/>
        </p:nvSpPr>
        <p:spPr>
          <a:xfrm>
            <a:off x="8125859" y="2558224"/>
            <a:ext cx="3815485" cy="10348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indent="0" algn="ctr" defTabSz="1066800">
              <a:lnSpc>
                <a:spcPct val="110000"/>
              </a:lnSpc>
              <a:spcBef>
                <a:spcPct val="0"/>
              </a:spcBef>
              <a:spcAft>
                <a:spcPct val="35000"/>
              </a:spcAft>
              <a:buNone/>
            </a:pPr>
            <a:r>
              <a:rPr lang="en-US" sz="2000" b="1">
                <a:solidFill>
                  <a:srgbClr val="E1592A"/>
                </a:solidFill>
                <a:latin typeface="+mj-lt"/>
                <a:cs typeface="Calibri" panose="020F0502020204030204" pitchFamily="34" charset="0"/>
              </a:rPr>
              <a:t>Non-Participating Provider</a:t>
            </a:r>
          </a:p>
        </p:txBody>
      </p:sp>
      <p:cxnSp>
        <p:nvCxnSpPr>
          <p:cNvPr id="22" name="Straight Connector 21">
            <a:extLst>
              <a:ext uri="{FF2B5EF4-FFF2-40B4-BE49-F238E27FC236}">
                <a16:creationId xmlns:a16="http://schemas.microsoft.com/office/drawing/2014/main" id="{360B36C7-57D6-3939-F4C3-0ED962CA7DE0}"/>
              </a:ext>
            </a:extLst>
          </p:cNvPr>
          <p:cNvCxnSpPr/>
          <p:nvPr/>
        </p:nvCxnSpPr>
        <p:spPr>
          <a:xfrm>
            <a:off x="128837" y="3294544"/>
            <a:ext cx="3839096" cy="0"/>
          </a:xfrm>
          <a:prstGeom prst="line">
            <a:avLst/>
          </a:prstGeom>
          <a:ln w="15875" cmpd="thinThick">
            <a:solidFill>
              <a:srgbClr val="5C3B86"/>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8414F643-5B30-E202-9EED-00E912E00AC0}"/>
              </a:ext>
            </a:extLst>
          </p:cNvPr>
          <p:cNvCxnSpPr/>
          <p:nvPr/>
        </p:nvCxnSpPr>
        <p:spPr>
          <a:xfrm>
            <a:off x="4099787" y="3298652"/>
            <a:ext cx="3839096" cy="0"/>
          </a:xfrm>
          <a:prstGeom prst="line">
            <a:avLst/>
          </a:prstGeom>
          <a:ln w="15875" cmpd="thinThick">
            <a:solidFill>
              <a:srgbClr val="00AEC7"/>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C67D1852-9A5F-E7D5-84FA-BEE5DAEDAB10}"/>
              </a:ext>
            </a:extLst>
          </p:cNvPr>
          <p:cNvCxnSpPr/>
          <p:nvPr/>
        </p:nvCxnSpPr>
        <p:spPr>
          <a:xfrm>
            <a:off x="8097940" y="3296771"/>
            <a:ext cx="3839096" cy="0"/>
          </a:xfrm>
          <a:prstGeom prst="line">
            <a:avLst/>
          </a:prstGeom>
          <a:ln w="15875" cmpd="thinThick">
            <a:solidFill>
              <a:srgbClr val="E1592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360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extLst>
              <p:ext uri="{D42A27DB-BD31-4B8C-83A1-F6EECF244321}">
                <p14:modId xmlns:p14="http://schemas.microsoft.com/office/powerpoint/2010/main" val="1208905045"/>
              </p:ext>
            </p:extLst>
          </p:nvPr>
        </p:nvGraphicFramePr>
        <p:xfrm>
          <a:off x="1493039" y="1797564"/>
          <a:ext cx="9068433" cy="3988647"/>
        </p:xfrm>
        <a:graphic>
          <a:graphicData uri="http://schemas.openxmlformats.org/drawingml/2006/table">
            <a:tbl>
              <a:tblPr firstRow="1" bandRow="1">
                <a:tableStyleId>{2D5ABB26-0587-4C30-8999-92F81FD0307C}</a:tableStyleId>
              </a:tblPr>
              <a:tblGrid>
                <a:gridCol w="2855595">
                  <a:extLst>
                    <a:ext uri="{9D8B030D-6E8A-4147-A177-3AD203B41FA5}">
                      <a16:colId xmlns:a16="http://schemas.microsoft.com/office/drawing/2014/main" val="20000"/>
                    </a:ext>
                  </a:extLst>
                </a:gridCol>
                <a:gridCol w="2011680">
                  <a:extLst>
                    <a:ext uri="{9D8B030D-6E8A-4147-A177-3AD203B41FA5}">
                      <a16:colId xmlns:a16="http://schemas.microsoft.com/office/drawing/2014/main" val="20001"/>
                    </a:ext>
                  </a:extLst>
                </a:gridCol>
                <a:gridCol w="2100579">
                  <a:extLst>
                    <a:ext uri="{9D8B030D-6E8A-4147-A177-3AD203B41FA5}">
                      <a16:colId xmlns:a16="http://schemas.microsoft.com/office/drawing/2014/main" val="20002"/>
                    </a:ext>
                  </a:extLst>
                </a:gridCol>
                <a:gridCol w="2100579">
                  <a:extLst>
                    <a:ext uri="{9D8B030D-6E8A-4147-A177-3AD203B41FA5}">
                      <a16:colId xmlns:a16="http://schemas.microsoft.com/office/drawing/2014/main" val="20003"/>
                    </a:ext>
                  </a:extLst>
                </a:gridCol>
              </a:tblGrid>
              <a:tr h="832485">
                <a:tc gridSpan="4">
                  <a:txBody>
                    <a:bodyPr/>
                    <a:lstStyle/>
                    <a:p>
                      <a:pPr algn="ctr">
                        <a:lnSpc>
                          <a:spcPct val="100000"/>
                        </a:lnSpc>
                        <a:spcBef>
                          <a:spcPts val="1760"/>
                        </a:spcBef>
                      </a:pPr>
                      <a:r>
                        <a:rPr lang="en-US" sz="2000">
                          <a:solidFill>
                            <a:srgbClr val="FFFFFF"/>
                          </a:solidFill>
                          <a:latin typeface="+mj-lt"/>
                          <a:cs typeface="Gotham-Medium"/>
                        </a:rPr>
                        <a:t>Example procedure: Porcelain</a:t>
                      </a:r>
                      <a:r>
                        <a:rPr lang="en-US" sz="2000" spc="-90">
                          <a:solidFill>
                            <a:srgbClr val="FFFFFF"/>
                          </a:solidFill>
                          <a:latin typeface="+mj-lt"/>
                          <a:cs typeface="Gotham-Medium"/>
                        </a:rPr>
                        <a:t> c</a:t>
                      </a:r>
                      <a:r>
                        <a:rPr lang="en-US" sz="2000" spc="-10">
                          <a:solidFill>
                            <a:srgbClr val="FFFFFF"/>
                          </a:solidFill>
                          <a:latin typeface="+mj-lt"/>
                          <a:cs typeface="Gotham-Medium"/>
                        </a:rPr>
                        <a:t>rown</a:t>
                      </a:r>
                      <a:endParaRPr lang="en-US" sz="2000">
                        <a:latin typeface="+mj-lt"/>
                        <a:cs typeface="Gotham-Medium"/>
                      </a:endParaRPr>
                    </a:p>
                  </a:txBody>
                  <a:tcPr marL="0" marR="0" marT="2235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ACC9"/>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733637">
                <a:tc>
                  <a:txBody>
                    <a:bodyPr/>
                    <a:lstStyle/>
                    <a:p>
                      <a:pPr>
                        <a:lnSpc>
                          <a:spcPct val="100000"/>
                        </a:lnSpc>
                      </a:pPr>
                      <a:endParaRPr lang="en-US" sz="1300">
                        <a:latin typeface="+mj-lt"/>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6F2F6"/>
                    </a:solidFill>
                  </a:tcPr>
                </a:tc>
                <a:tc>
                  <a:txBody>
                    <a:bodyPr/>
                    <a:lstStyle/>
                    <a:p>
                      <a:pPr>
                        <a:lnSpc>
                          <a:spcPct val="100000"/>
                        </a:lnSpc>
                        <a:spcBef>
                          <a:spcPts val="45"/>
                        </a:spcBef>
                      </a:pPr>
                      <a:endParaRPr lang="en-US" sz="1350">
                        <a:latin typeface="+mj-lt"/>
                        <a:cs typeface="Times New Roman"/>
                      </a:endParaRPr>
                    </a:p>
                    <a:p>
                      <a:pPr algn="ctr">
                        <a:lnSpc>
                          <a:spcPct val="100000"/>
                        </a:lnSpc>
                      </a:pPr>
                      <a:r>
                        <a:rPr lang="en-US" sz="1200">
                          <a:latin typeface="+mj-lt"/>
                          <a:cs typeface="Gotham-Medium"/>
                        </a:rPr>
                        <a:t>Delta Dental </a:t>
                      </a:r>
                      <a:r>
                        <a:rPr lang="en-US" sz="1200" spc="-20">
                          <a:latin typeface="+mj-lt"/>
                          <a:cs typeface="Gotham-Medium"/>
                        </a:rPr>
                        <a:t>PPO™</a:t>
                      </a:r>
                      <a:endParaRPr lang="en-US" sz="1200">
                        <a:latin typeface="+mj-lt"/>
                        <a:cs typeface="Gotham-Medium"/>
                      </a:endParaRPr>
                    </a:p>
                  </a:txBody>
                  <a:tcPr marL="0" marR="0" marT="57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6F2F6"/>
                    </a:solidFill>
                  </a:tcPr>
                </a:tc>
                <a:tc>
                  <a:txBody>
                    <a:bodyPr/>
                    <a:lstStyle/>
                    <a:p>
                      <a:pPr>
                        <a:lnSpc>
                          <a:spcPct val="100000"/>
                        </a:lnSpc>
                        <a:spcBef>
                          <a:spcPts val="45"/>
                        </a:spcBef>
                      </a:pPr>
                      <a:endParaRPr lang="en-US" sz="1350">
                        <a:latin typeface="+mj-lt"/>
                        <a:cs typeface="Times New Roman"/>
                      </a:endParaRPr>
                    </a:p>
                    <a:p>
                      <a:pPr algn="ctr">
                        <a:lnSpc>
                          <a:spcPct val="100000"/>
                        </a:lnSpc>
                      </a:pPr>
                      <a:r>
                        <a:rPr lang="en-US" sz="1200">
                          <a:latin typeface="+mj-lt"/>
                          <a:cs typeface="Gotham-Medium"/>
                        </a:rPr>
                        <a:t>Delta Dental </a:t>
                      </a:r>
                      <a:r>
                        <a:rPr lang="en-US" sz="1200" spc="-10">
                          <a:latin typeface="+mj-lt"/>
                          <a:cs typeface="Gotham-Medium"/>
                        </a:rPr>
                        <a:t>Premier®</a:t>
                      </a:r>
                      <a:endParaRPr lang="en-US" sz="1200">
                        <a:latin typeface="+mj-lt"/>
                        <a:cs typeface="Gotham-Medium"/>
                      </a:endParaRPr>
                    </a:p>
                  </a:txBody>
                  <a:tcPr marL="0" marR="0" marT="57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6F2F6"/>
                    </a:solidFill>
                  </a:tcPr>
                </a:tc>
                <a:tc>
                  <a:txBody>
                    <a:bodyPr/>
                    <a:lstStyle/>
                    <a:p>
                      <a:pPr marL="180975" marR="173355" indent="187960" algn="ctr">
                        <a:lnSpc>
                          <a:spcPct val="100000"/>
                        </a:lnSpc>
                      </a:pPr>
                      <a:endParaRPr lang="en-US" sz="1350">
                        <a:latin typeface="+mj-lt"/>
                        <a:cs typeface="Times New Roman"/>
                      </a:endParaRPr>
                    </a:p>
                    <a:p>
                      <a:pPr marL="180975" marR="173355" indent="187960" algn="ctr">
                        <a:lnSpc>
                          <a:spcPct val="100000"/>
                        </a:lnSpc>
                      </a:pPr>
                      <a:r>
                        <a:rPr lang="en-US" sz="1200">
                          <a:latin typeface="+mj-lt"/>
                          <a:cs typeface="Gotham-Medium"/>
                        </a:rPr>
                        <a:t>Non-</a:t>
                      </a:r>
                      <a:r>
                        <a:rPr lang="en-US" sz="1200" spc="-10">
                          <a:latin typeface="+mj-lt"/>
                          <a:cs typeface="Gotham-Medium"/>
                        </a:rPr>
                        <a:t>Participating </a:t>
                      </a:r>
                      <a:endParaRPr lang="en-US" sz="1200">
                        <a:latin typeface="+mj-lt"/>
                        <a:cs typeface="Gotham-Medium"/>
                      </a:endParaRPr>
                    </a:p>
                  </a:txBody>
                  <a:tcPr marL="0" marR="0" marT="57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6F2F6"/>
                    </a:solidFill>
                  </a:tcPr>
                </a:tc>
                <a:extLst>
                  <a:ext uri="{0D108BD9-81ED-4DB2-BD59-A6C34878D82A}">
                    <a16:rowId xmlns:a16="http://schemas.microsoft.com/office/drawing/2014/main" val="10001"/>
                  </a:ext>
                </a:extLst>
              </a:tr>
              <a:tr h="502920">
                <a:tc>
                  <a:txBody>
                    <a:bodyPr/>
                    <a:lstStyle/>
                    <a:p>
                      <a:pPr>
                        <a:lnSpc>
                          <a:spcPct val="100000"/>
                        </a:lnSpc>
                        <a:spcBef>
                          <a:spcPts val="30"/>
                        </a:spcBef>
                      </a:pPr>
                      <a:endParaRPr lang="en-US" sz="1400" b="1" i="0">
                        <a:latin typeface="+mj-lt"/>
                        <a:cs typeface="Calibri" panose="020F0502020204030204" pitchFamily="34" charset="0"/>
                      </a:endParaRPr>
                    </a:p>
                    <a:p>
                      <a:pPr marL="50800">
                        <a:lnSpc>
                          <a:spcPct val="100000"/>
                        </a:lnSpc>
                      </a:pPr>
                      <a:r>
                        <a:rPr lang="en-US" sz="1400" b="1" i="0" spc="-20">
                          <a:latin typeface="+mj-lt"/>
                          <a:cs typeface="Calibri"/>
                        </a:rPr>
                        <a:t>Average</a:t>
                      </a:r>
                      <a:r>
                        <a:rPr lang="en-US" sz="1400" b="1" i="0" spc="-30">
                          <a:latin typeface="+mj-lt"/>
                          <a:cs typeface="Calibri"/>
                        </a:rPr>
                        <a:t> </a:t>
                      </a:r>
                      <a:r>
                        <a:rPr lang="en-US" sz="1400" b="1" i="0">
                          <a:latin typeface="+mj-lt"/>
                          <a:cs typeface="Calibri"/>
                        </a:rPr>
                        <a:t>Submitted</a:t>
                      </a:r>
                      <a:r>
                        <a:rPr lang="en-US" sz="1400" b="1" i="0" spc="-30">
                          <a:latin typeface="+mj-lt"/>
                          <a:cs typeface="Calibri"/>
                        </a:rPr>
                        <a:t> </a:t>
                      </a:r>
                      <a:r>
                        <a:rPr lang="en-US" sz="1400" b="1" i="0" spc="-10">
                          <a:latin typeface="+mj-lt"/>
                          <a:cs typeface="Calibri"/>
                        </a:rPr>
                        <a:t>Charge</a:t>
                      </a:r>
                      <a:endParaRPr lang="en-US" sz="1400" b="1" i="0">
                        <a:latin typeface="+mj-lt"/>
                        <a:cs typeface="Calibri"/>
                      </a:endParaRPr>
                    </a:p>
                  </a:txBody>
                  <a:tcPr marL="0" marR="0" marT="38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BFEAF1"/>
                    </a:solidFill>
                  </a:tcPr>
                </a:tc>
                <a:tc>
                  <a:txBody>
                    <a:bodyPr/>
                    <a:lstStyle/>
                    <a:p>
                      <a:pPr>
                        <a:lnSpc>
                          <a:spcPct val="100000"/>
                        </a:lnSpc>
                        <a:spcBef>
                          <a:spcPts val="30"/>
                        </a:spcBef>
                      </a:pPr>
                      <a:endParaRPr lang="en-US" sz="1400">
                        <a:latin typeface="+mj-lt"/>
                        <a:cs typeface="Times New Roman"/>
                      </a:endParaRPr>
                    </a:p>
                    <a:p>
                      <a:pPr algn="ctr">
                        <a:lnSpc>
                          <a:spcPct val="100000"/>
                        </a:lnSpc>
                      </a:pPr>
                      <a:r>
                        <a:rPr lang="en-US" sz="1400" spc="-10">
                          <a:latin typeface="+mj-lt"/>
                          <a:cs typeface="Gotham-Book"/>
                        </a:rPr>
                        <a:t>$1,460</a:t>
                      </a:r>
                      <a:endParaRPr lang="en-US" sz="1400">
                        <a:latin typeface="+mj-lt"/>
                        <a:cs typeface="Gotham-Book"/>
                      </a:endParaRPr>
                    </a:p>
                  </a:txBody>
                  <a:tcPr marL="0" marR="0" marT="38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BFEAF1"/>
                    </a:solidFill>
                  </a:tcPr>
                </a:tc>
                <a:tc>
                  <a:txBody>
                    <a:bodyPr/>
                    <a:lstStyle/>
                    <a:p>
                      <a:pPr>
                        <a:lnSpc>
                          <a:spcPct val="100000"/>
                        </a:lnSpc>
                        <a:spcBef>
                          <a:spcPts val="30"/>
                        </a:spcBef>
                      </a:pPr>
                      <a:endParaRPr lang="en-US" sz="1400">
                        <a:latin typeface="+mj-lt"/>
                        <a:cs typeface="Times New Roman"/>
                      </a:endParaRPr>
                    </a:p>
                    <a:p>
                      <a:pPr algn="ctr">
                        <a:lnSpc>
                          <a:spcPct val="100000"/>
                        </a:lnSpc>
                      </a:pPr>
                      <a:r>
                        <a:rPr lang="en-US" sz="1400" spc="-10">
                          <a:latin typeface="+mj-lt"/>
                          <a:cs typeface="Gotham-Book"/>
                        </a:rPr>
                        <a:t>$1,460</a:t>
                      </a:r>
                      <a:endParaRPr lang="en-US" sz="1400">
                        <a:latin typeface="+mj-lt"/>
                        <a:cs typeface="Gotham-Book"/>
                      </a:endParaRPr>
                    </a:p>
                  </a:txBody>
                  <a:tcPr marL="0" marR="0" marT="38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BFEAF1"/>
                    </a:solidFill>
                  </a:tcPr>
                </a:tc>
                <a:tc>
                  <a:txBody>
                    <a:bodyPr/>
                    <a:lstStyle/>
                    <a:p>
                      <a:pPr>
                        <a:lnSpc>
                          <a:spcPct val="100000"/>
                        </a:lnSpc>
                        <a:spcBef>
                          <a:spcPts val="30"/>
                        </a:spcBef>
                      </a:pPr>
                      <a:endParaRPr lang="en-US" sz="1400">
                        <a:latin typeface="+mj-lt"/>
                        <a:cs typeface="Times New Roman"/>
                      </a:endParaRPr>
                    </a:p>
                    <a:p>
                      <a:pPr algn="ctr">
                        <a:lnSpc>
                          <a:spcPct val="100000"/>
                        </a:lnSpc>
                      </a:pPr>
                      <a:r>
                        <a:rPr lang="en-US" sz="1400" spc="-10">
                          <a:latin typeface="+mj-lt"/>
                          <a:cs typeface="Gotham-Book"/>
                        </a:rPr>
                        <a:t>$1,460</a:t>
                      </a:r>
                      <a:endParaRPr lang="en-US" sz="1400">
                        <a:latin typeface="+mj-lt"/>
                        <a:cs typeface="Gotham-Book"/>
                      </a:endParaRPr>
                    </a:p>
                  </a:txBody>
                  <a:tcPr marL="0" marR="0" marT="38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BFEAF1"/>
                    </a:solidFill>
                  </a:tcPr>
                </a:tc>
                <a:extLst>
                  <a:ext uri="{0D108BD9-81ED-4DB2-BD59-A6C34878D82A}">
                    <a16:rowId xmlns:a16="http://schemas.microsoft.com/office/drawing/2014/main" val="10002"/>
                  </a:ext>
                </a:extLst>
              </a:tr>
              <a:tr h="530225">
                <a:tc>
                  <a:txBody>
                    <a:bodyPr/>
                    <a:lstStyle/>
                    <a:p>
                      <a:pPr>
                        <a:lnSpc>
                          <a:spcPct val="100000"/>
                        </a:lnSpc>
                        <a:spcBef>
                          <a:spcPts val="30"/>
                        </a:spcBef>
                      </a:pPr>
                      <a:endParaRPr lang="en-US" sz="1400" b="1" i="0">
                        <a:latin typeface="+mj-lt"/>
                        <a:cs typeface="Calibri" panose="020F0502020204030204" pitchFamily="34" charset="0"/>
                      </a:endParaRPr>
                    </a:p>
                    <a:p>
                      <a:pPr marL="50800">
                        <a:lnSpc>
                          <a:spcPct val="100000"/>
                        </a:lnSpc>
                      </a:pPr>
                      <a:r>
                        <a:rPr lang="en-US" sz="1400" b="1" i="0">
                          <a:latin typeface="+mj-lt"/>
                          <a:cs typeface="Calibri"/>
                        </a:rPr>
                        <a:t>DDCO</a:t>
                      </a:r>
                      <a:r>
                        <a:rPr lang="en-US" sz="1400" b="1" i="0" spc="-55">
                          <a:latin typeface="+mj-lt"/>
                          <a:cs typeface="Calibri"/>
                        </a:rPr>
                        <a:t> </a:t>
                      </a:r>
                      <a:r>
                        <a:rPr lang="en-US" sz="1400" b="1" i="0">
                          <a:latin typeface="+mj-lt"/>
                          <a:cs typeface="Calibri"/>
                        </a:rPr>
                        <a:t>Contracted</a:t>
                      </a:r>
                      <a:r>
                        <a:rPr lang="en-US" sz="1400" b="1" i="0" spc="-50">
                          <a:latin typeface="+mj-lt"/>
                          <a:cs typeface="Calibri"/>
                        </a:rPr>
                        <a:t> </a:t>
                      </a:r>
                      <a:r>
                        <a:rPr lang="en-US" sz="1400" b="1" i="0" spc="-10">
                          <a:latin typeface="+mj-lt"/>
                          <a:cs typeface="Calibri"/>
                        </a:rPr>
                        <a:t>Allowance</a:t>
                      </a:r>
                      <a:endParaRPr lang="en-US" sz="1400" b="1" i="0">
                        <a:latin typeface="+mj-lt"/>
                        <a:cs typeface="Calibri"/>
                      </a:endParaRPr>
                    </a:p>
                  </a:txBody>
                  <a:tcPr marL="0" marR="0" marT="38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6F2F6"/>
                    </a:solidFill>
                  </a:tcPr>
                </a:tc>
                <a:tc>
                  <a:txBody>
                    <a:bodyPr/>
                    <a:lstStyle/>
                    <a:p>
                      <a:pPr>
                        <a:lnSpc>
                          <a:spcPct val="100000"/>
                        </a:lnSpc>
                        <a:spcBef>
                          <a:spcPts val="30"/>
                        </a:spcBef>
                      </a:pPr>
                      <a:endParaRPr lang="en-US" sz="1400">
                        <a:latin typeface="+mj-lt"/>
                        <a:cs typeface="Times New Roman"/>
                      </a:endParaRPr>
                    </a:p>
                    <a:p>
                      <a:pPr algn="ctr">
                        <a:lnSpc>
                          <a:spcPct val="100000"/>
                        </a:lnSpc>
                      </a:pPr>
                      <a:r>
                        <a:rPr lang="en-US" sz="1400" spc="-20">
                          <a:latin typeface="+mj-lt"/>
                          <a:cs typeface="Gotham-Book"/>
                        </a:rPr>
                        <a:t>$890</a:t>
                      </a:r>
                      <a:endParaRPr lang="en-US" sz="1400">
                        <a:latin typeface="+mj-lt"/>
                        <a:cs typeface="Gotham-Book"/>
                      </a:endParaRPr>
                    </a:p>
                  </a:txBody>
                  <a:tcPr marL="0" marR="0" marT="38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6F2F6"/>
                    </a:solidFill>
                  </a:tcPr>
                </a:tc>
                <a:tc>
                  <a:txBody>
                    <a:bodyPr/>
                    <a:lstStyle/>
                    <a:p>
                      <a:pPr>
                        <a:lnSpc>
                          <a:spcPct val="100000"/>
                        </a:lnSpc>
                        <a:spcBef>
                          <a:spcPts val="30"/>
                        </a:spcBef>
                      </a:pPr>
                      <a:endParaRPr lang="en-US" sz="1400">
                        <a:latin typeface="+mj-lt"/>
                        <a:cs typeface="Times New Roman"/>
                      </a:endParaRPr>
                    </a:p>
                    <a:p>
                      <a:pPr algn="ctr">
                        <a:lnSpc>
                          <a:spcPct val="100000"/>
                        </a:lnSpc>
                      </a:pPr>
                      <a:r>
                        <a:rPr lang="en-US" sz="1400" spc="-10">
                          <a:latin typeface="+mj-lt"/>
                          <a:cs typeface="Gotham-Book"/>
                        </a:rPr>
                        <a:t>$1,160</a:t>
                      </a:r>
                      <a:endParaRPr lang="en-US" sz="1400">
                        <a:latin typeface="+mj-lt"/>
                        <a:cs typeface="Gotham-Book"/>
                      </a:endParaRPr>
                    </a:p>
                  </a:txBody>
                  <a:tcPr marL="0" marR="0" marT="38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6F2F6"/>
                    </a:solidFill>
                  </a:tcPr>
                </a:tc>
                <a:tc>
                  <a:txBody>
                    <a:bodyPr/>
                    <a:lstStyle/>
                    <a:p>
                      <a:pPr>
                        <a:lnSpc>
                          <a:spcPct val="100000"/>
                        </a:lnSpc>
                        <a:spcBef>
                          <a:spcPts val="30"/>
                        </a:spcBef>
                      </a:pPr>
                      <a:endParaRPr lang="en-US" sz="1400">
                        <a:latin typeface="+mj-lt"/>
                        <a:cs typeface="Times New Roman"/>
                      </a:endParaRPr>
                    </a:p>
                    <a:p>
                      <a:pPr algn="ctr">
                        <a:lnSpc>
                          <a:spcPct val="100000"/>
                        </a:lnSpc>
                      </a:pPr>
                      <a:r>
                        <a:rPr lang="en-US" sz="1400" spc="-10">
                          <a:latin typeface="+mj-lt"/>
                          <a:cs typeface="Gotham-Book"/>
                        </a:rPr>
                        <a:t>$860*</a:t>
                      </a:r>
                      <a:endParaRPr lang="en-US" sz="1400">
                        <a:latin typeface="+mj-lt"/>
                        <a:cs typeface="Gotham-Book"/>
                      </a:endParaRPr>
                    </a:p>
                  </a:txBody>
                  <a:tcPr marL="0" marR="0" marT="38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6F2F6"/>
                    </a:solidFill>
                  </a:tcPr>
                </a:tc>
                <a:extLst>
                  <a:ext uri="{0D108BD9-81ED-4DB2-BD59-A6C34878D82A}">
                    <a16:rowId xmlns:a16="http://schemas.microsoft.com/office/drawing/2014/main" val="10003"/>
                  </a:ext>
                </a:extLst>
              </a:tr>
              <a:tr h="594360">
                <a:tc>
                  <a:txBody>
                    <a:bodyPr/>
                    <a:lstStyle/>
                    <a:p>
                      <a:pPr>
                        <a:lnSpc>
                          <a:spcPct val="100000"/>
                        </a:lnSpc>
                        <a:spcBef>
                          <a:spcPts val="30"/>
                        </a:spcBef>
                      </a:pPr>
                      <a:endParaRPr lang="en-US" sz="1400" b="1" i="0">
                        <a:latin typeface="+mj-lt"/>
                        <a:cs typeface="Calibri" panose="020F0502020204030204" pitchFamily="34" charset="0"/>
                      </a:endParaRPr>
                    </a:p>
                    <a:p>
                      <a:pPr marL="50800">
                        <a:lnSpc>
                          <a:spcPct val="100000"/>
                        </a:lnSpc>
                      </a:pPr>
                      <a:r>
                        <a:rPr lang="en-US" sz="1400" b="1" i="0">
                          <a:latin typeface="+mj-lt"/>
                          <a:cs typeface="Calibri"/>
                        </a:rPr>
                        <a:t>Member </a:t>
                      </a:r>
                      <a:r>
                        <a:rPr lang="en-US" sz="1400" b="1" i="0" spc="-10">
                          <a:latin typeface="+mj-lt"/>
                          <a:cs typeface="Calibri"/>
                        </a:rPr>
                        <a:t>Coinsurance</a:t>
                      </a:r>
                      <a:endParaRPr lang="en-US" sz="1400" b="1" i="0">
                        <a:latin typeface="+mj-lt"/>
                        <a:cs typeface="Calibri"/>
                      </a:endParaRPr>
                    </a:p>
                  </a:txBody>
                  <a:tcPr marL="0" marR="0" marT="38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BFEAF1"/>
                    </a:solidFill>
                  </a:tcPr>
                </a:tc>
                <a:tc>
                  <a:txBody>
                    <a:bodyPr/>
                    <a:lstStyle/>
                    <a:p>
                      <a:pPr>
                        <a:lnSpc>
                          <a:spcPct val="100000"/>
                        </a:lnSpc>
                        <a:spcBef>
                          <a:spcPts val="30"/>
                        </a:spcBef>
                      </a:pPr>
                      <a:endParaRPr lang="en-US" sz="1400">
                        <a:latin typeface="+mj-lt"/>
                        <a:cs typeface="Times New Roman"/>
                      </a:endParaRPr>
                    </a:p>
                    <a:p>
                      <a:pPr algn="ctr">
                        <a:lnSpc>
                          <a:spcPct val="100000"/>
                        </a:lnSpc>
                      </a:pPr>
                      <a:r>
                        <a:rPr lang="en-US" sz="1400" spc="-25">
                          <a:latin typeface="+mj-lt"/>
                          <a:cs typeface="Gotham-Book"/>
                        </a:rPr>
                        <a:t>50%</a:t>
                      </a:r>
                      <a:endParaRPr lang="en-US" sz="1400">
                        <a:latin typeface="+mj-lt"/>
                        <a:cs typeface="Gotham-Book"/>
                      </a:endParaRPr>
                    </a:p>
                  </a:txBody>
                  <a:tcPr marL="0" marR="0" marT="38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BFEAF1"/>
                    </a:solidFill>
                  </a:tcPr>
                </a:tc>
                <a:tc>
                  <a:txBody>
                    <a:bodyPr/>
                    <a:lstStyle/>
                    <a:p>
                      <a:pPr>
                        <a:lnSpc>
                          <a:spcPct val="100000"/>
                        </a:lnSpc>
                        <a:spcBef>
                          <a:spcPts val="30"/>
                        </a:spcBef>
                      </a:pPr>
                      <a:endParaRPr lang="en-US" sz="1400">
                        <a:latin typeface="+mj-lt"/>
                        <a:cs typeface="Times New Roman"/>
                      </a:endParaRPr>
                    </a:p>
                    <a:p>
                      <a:pPr algn="ctr">
                        <a:lnSpc>
                          <a:spcPct val="100000"/>
                        </a:lnSpc>
                      </a:pPr>
                      <a:r>
                        <a:rPr lang="en-US" sz="1400" spc="-25">
                          <a:latin typeface="+mj-lt"/>
                          <a:cs typeface="Gotham-Book"/>
                        </a:rPr>
                        <a:t>50%</a:t>
                      </a:r>
                      <a:endParaRPr lang="en-US" sz="1400">
                        <a:latin typeface="+mj-lt"/>
                        <a:cs typeface="Gotham-Book"/>
                      </a:endParaRPr>
                    </a:p>
                  </a:txBody>
                  <a:tcPr marL="0" marR="0" marT="38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BFEAF1"/>
                    </a:solidFill>
                  </a:tcPr>
                </a:tc>
                <a:tc>
                  <a:txBody>
                    <a:bodyPr/>
                    <a:lstStyle/>
                    <a:p>
                      <a:pPr>
                        <a:lnSpc>
                          <a:spcPct val="100000"/>
                        </a:lnSpc>
                        <a:spcBef>
                          <a:spcPts val="30"/>
                        </a:spcBef>
                      </a:pPr>
                      <a:endParaRPr lang="en-US" sz="1400">
                        <a:latin typeface="+mj-lt"/>
                        <a:cs typeface="Times New Roman"/>
                      </a:endParaRPr>
                    </a:p>
                    <a:p>
                      <a:pPr algn="ctr">
                        <a:lnSpc>
                          <a:spcPct val="100000"/>
                        </a:lnSpc>
                      </a:pPr>
                      <a:r>
                        <a:rPr lang="en-US" sz="1400" spc="-25">
                          <a:latin typeface="+mj-lt"/>
                          <a:cs typeface="Gotham-Book"/>
                        </a:rPr>
                        <a:t>50%</a:t>
                      </a:r>
                      <a:endParaRPr lang="en-US" sz="1400">
                        <a:latin typeface="+mj-lt"/>
                        <a:cs typeface="Gotham-Book"/>
                      </a:endParaRPr>
                    </a:p>
                  </a:txBody>
                  <a:tcPr marL="0" marR="0" marT="38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BFEAF1"/>
                    </a:solidFill>
                  </a:tcPr>
                </a:tc>
                <a:extLst>
                  <a:ext uri="{0D108BD9-81ED-4DB2-BD59-A6C34878D82A}">
                    <a16:rowId xmlns:a16="http://schemas.microsoft.com/office/drawing/2014/main" val="10004"/>
                  </a:ext>
                </a:extLst>
              </a:tr>
              <a:tr h="795020">
                <a:tc>
                  <a:txBody>
                    <a:bodyPr/>
                    <a:lstStyle/>
                    <a:p>
                      <a:pPr>
                        <a:lnSpc>
                          <a:spcPct val="100000"/>
                        </a:lnSpc>
                        <a:spcBef>
                          <a:spcPts val="30"/>
                        </a:spcBef>
                      </a:pPr>
                      <a:endParaRPr lang="en-US" sz="1400" b="1" i="0">
                        <a:latin typeface="+mj-lt"/>
                        <a:cs typeface="Calibri" panose="020F0502020204030204" pitchFamily="34" charset="0"/>
                      </a:endParaRPr>
                    </a:p>
                    <a:p>
                      <a:pPr marL="50165" marR="335915">
                        <a:lnSpc>
                          <a:spcPct val="100000"/>
                        </a:lnSpc>
                      </a:pPr>
                      <a:r>
                        <a:rPr lang="en-US" sz="1400" b="1" i="0" spc="-20">
                          <a:latin typeface="+mj-lt"/>
                          <a:cs typeface="Calibri"/>
                        </a:rPr>
                        <a:t>Total</a:t>
                      </a:r>
                      <a:r>
                        <a:rPr lang="en-US" sz="1400" b="1" i="0" spc="-30">
                          <a:latin typeface="+mj-lt"/>
                          <a:cs typeface="Calibri"/>
                        </a:rPr>
                        <a:t> </a:t>
                      </a:r>
                      <a:r>
                        <a:rPr lang="en-US" sz="1400" b="1" i="0">
                          <a:latin typeface="+mj-lt"/>
                          <a:cs typeface="Calibri"/>
                        </a:rPr>
                        <a:t>Member</a:t>
                      </a:r>
                      <a:r>
                        <a:rPr lang="en-US" sz="1400" b="1" i="0" spc="-30">
                          <a:latin typeface="+mj-lt"/>
                          <a:cs typeface="Calibri"/>
                        </a:rPr>
                        <a:t> </a:t>
                      </a:r>
                      <a:r>
                        <a:rPr lang="en-US" sz="1400" b="1" i="0" spc="-20">
                          <a:latin typeface="+mj-lt"/>
                          <a:cs typeface="Calibri"/>
                        </a:rPr>
                        <a:t>Cost </a:t>
                      </a:r>
                      <a:r>
                        <a:rPr lang="en-US" sz="1400" b="1" i="0">
                          <a:latin typeface="+mj-lt"/>
                          <a:cs typeface="Calibri"/>
                        </a:rPr>
                        <a:t>(Balance</a:t>
                      </a:r>
                      <a:r>
                        <a:rPr lang="en-US" sz="1400" b="1" i="0" spc="-5">
                          <a:latin typeface="+mj-lt"/>
                          <a:cs typeface="Calibri"/>
                        </a:rPr>
                        <a:t> </a:t>
                      </a:r>
                      <a:r>
                        <a:rPr lang="en-US" sz="1400" b="1" i="0">
                          <a:latin typeface="+mj-lt"/>
                          <a:cs typeface="Calibri"/>
                        </a:rPr>
                        <a:t>Billed</a:t>
                      </a:r>
                      <a:r>
                        <a:rPr lang="en-US" sz="1400" b="1" i="0" spc="-5">
                          <a:latin typeface="+mj-lt"/>
                          <a:cs typeface="Calibri"/>
                        </a:rPr>
                        <a:t> </a:t>
                      </a:r>
                      <a:r>
                        <a:rPr lang="en-US" sz="1400" b="1" i="0">
                          <a:latin typeface="+mj-lt"/>
                          <a:cs typeface="Calibri"/>
                        </a:rPr>
                        <a:t>+ </a:t>
                      </a:r>
                      <a:r>
                        <a:rPr lang="en-US" sz="1400" b="1" i="0" spc="-10">
                          <a:latin typeface="+mj-lt"/>
                          <a:cs typeface="Calibri"/>
                        </a:rPr>
                        <a:t>Co-</a:t>
                      </a:r>
                      <a:r>
                        <a:rPr lang="en-US" sz="1400" b="1" i="0" spc="-25">
                          <a:latin typeface="+mj-lt"/>
                          <a:cs typeface="Calibri"/>
                        </a:rPr>
                        <a:t>Share)</a:t>
                      </a:r>
                      <a:endParaRPr lang="en-US" sz="1400" b="1" i="0">
                        <a:latin typeface="+mj-lt"/>
                        <a:cs typeface="Calibri"/>
                      </a:endParaRPr>
                    </a:p>
                  </a:txBody>
                  <a:tcPr marL="0" marR="0" marT="38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6F2F6"/>
                    </a:solidFill>
                  </a:tcPr>
                </a:tc>
                <a:tc>
                  <a:txBody>
                    <a:bodyPr/>
                    <a:lstStyle/>
                    <a:p>
                      <a:pPr>
                        <a:lnSpc>
                          <a:spcPct val="100000"/>
                        </a:lnSpc>
                        <a:spcBef>
                          <a:spcPts val="30"/>
                        </a:spcBef>
                      </a:pPr>
                      <a:endParaRPr lang="en-US" sz="1400">
                        <a:latin typeface="+mj-lt"/>
                        <a:cs typeface="Times New Roman"/>
                      </a:endParaRPr>
                    </a:p>
                    <a:p>
                      <a:pPr algn="ctr">
                        <a:lnSpc>
                          <a:spcPct val="100000"/>
                        </a:lnSpc>
                      </a:pPr>
                      <a:r>
                        <a:rPr lang="en-US" sz="1400" spc="-10">
                          <a:latin typeface="+mj-lt"/>
                          <a:cs typeface="Gotham-Book"/>
                        </a:rPr>
                        <a:t>$445</a:t>
                      </a:r>
                      <a:endParaRPr lang="en-US" sz="1400">
                        <a:latin typeface="+mj-lt"/>
                        <a:cs typeface="Gotham-Book"/>
                      </a:endParaRPr>
                    </a:p>
                  </a:txBody>
                  <a:tcPr marL="0" marR="0" marT="38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6F2F6"/>
                    </a:solidFill>
                  </a:tcPr>
                </a:tc>
                <a:tc>
                  <a:txBody>
                    <a:bodyPr/>
                    <a:lstStyle/>
                    <a:p>
                      <a:pPr>
                        <a:lnSpc>
                          <a:spcPct val="100000"/>
                        </a:lnSpc>
                        <a:spcBef>
                          <a:spcPts val="30"/>
                        </a:spcBef>
                      </a:pPr>
                      <a:endParaRPr lang="en-US" sz="1400">
                        <a:latin typeface="+mj-lt"/>
                        <a:cs typeface="Times New Roman"/>
                      </a:endParaRPr>
                    </a:p>
                    <a:p>
                      <a:pPr algn="ctr">
                        <a:lnSpc>
                          <a:spcPct val="100000"/>
                        </a:lnSpc>
                      </a:pPr>
                      <a:r>
                        <a:rPr lang="en-US" sz="1400" spc="-20">
                          <a:latin typeface="+mj-lt"/>
                          <a:cs typeface="Gotham-Book"/>
                        </a:rPr>
                        <a:t>$580</a:t>
                      </a:r>
                      <a:endParaRPr lang="en-US" sz="1400">
                        <a:latin typeface="+mj-lt"/>
                        <a:cs typeface="Gotham-Book"/>
                      </a:endParaRPr>
                    </a:p>
                  </a:txBody>
                  <a:tcPr marL="0" marR="0" marT="38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6F2F6"/>
                    </a:solidFill>
                  </a:tcPr>
                </a:tc>
                <a:tc>
                  <a:txBody>
                    <a:bodyPr/>
                    <a:lstStyle/>
                    <a:p>
                      <a:pPr>
                        <a:lnSpc>
                          <a:spcPct val="100000"/>
                        </a:lnSpc>
                        <a:spcBef>
                          <a:spcPts val="30"/>
                        </a:spcBef>
                      </a:pPr>
                      <a:endParaRPr lang="en-US" sz="1400">
                        <a:latin typeface="+mj-lt"/>
                        <a:cs typeface="Times New Roman"/>
                      </a:endParaRPr>
                    </a:p>
                    <a:p>
                      <a:pPr algn="ctr">
                        <a:lnSpc>
                          <a:spcPct val="100000"/>
                        </a:lnSpc>
                      </a:pPr>
                      <a:r>
                        <a:rPr lang="en-US" sz="1400" spc="-10">
                          <a:latin typeface="+mj-lt"/>
                          <a:cs typeface="Gotham-Book"/>
                        </a:rPr>
                        <a:t>$1030</a:t>
                      </a:r>
                    </a:p>
                    <a:p>
                      <a:pPr lvl="0" algn="ctr">
                        <a:lnSpc>
                          <a:spcPct val="100000"/>
                        </a:lnSpc>
                        <a:buNone/>
                      </a:pPr>
                      <a:r>
                        <a:rPr lang="en-US" sz="1100" b="0" i="0" u="none" strike="noStrike" spc="-10" noProof="0">
                          <a:solidFill>
                            <a:srgbClr val="212121"/>
                          </a:solidFill>
                          <a:latin typeface="Calibri"/>
                        </a:rPr>
                        <a:t>($860*50%=$430 + $600 in balance billing)</a:t>
                      </a:r>
                      <a:endParaRPr lang="en-US"/>
                    </a:p>
                  </a:txBody>
                  <a:tcPr marL="0" marR="0" marT="38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6F2F6"/>
                    </a:solidFill>
                  </a:tcPr>
                </a:tc>
                <a:extLst>
                  <a:ext uri="{0D108BD9-81ED-4DB2-BD59-A6C34878D82A}">
                    <a16:rowId xmlns:a16="http://schemas.microsoft.com/office/drawing/2014/main" val="10005"/>
                  </a:ext>
                </a:extLst>
              </a:tr>
            </a:tbl>
          </a:graphicData>
        </a:graphic>
      </p:graphicFrame>
      <p:sp>
        <p:nvSpPr>
          <p:cNvPr id="3" name="object 3"/>
          <p:cNvSpPr txBox="1"/>
          <p:nvPr/>
        </p:nvSpPr>
        <p:spPr>
          <a:xfrm>
            <a:off x="1487426" y="5901312"/>
            <a:ext cx="8851888" cy="443711"/>
          </a:xfrm>
          <a:prstGeom prst="rect">
            <a:avLst/>
          </a:prstGeom>
        </p:spPr>
        <p:txBody>
          <a:bodyPr vert="horz" wrap="square" lIns="0" tIns="12700" rIns="0" bIns="0" rtlCol="0" anchor="t">
            <a:spAutoFit/>
          </a:bodyPr>
          <a:lstStyle/>
          <a:p>
            <a:pPr marL="12700">
              <a:spcBef>
                <a:spcPts val="100"/>
              </a:spcBef>
            </a:pPr>
            <a:r>
              <a:rPr lang="en-US" sz="1400" i="1">
                <a:latin typeface="+mj-lt"/>
                <a:cs typeface="Gotham-LightItalic"/>
              </a:rPr>
              <a:t>*No</a:t>
            </a:r>
            <a:r>
              <a:rPr lang="en-US" sz="1400" i="1" spc="-20">
                <a:latin typeface="+mj-lt"/>
                <a:cs typeface="Gotham-LightItalic"/>
              </a:rPr>
              <a:t> </a:t>
            </a:r>
            <a:r>
              <a:rPr lang="en-US" sz="1400" i="1">
                <a:latin typeface="+mj-lt"/>
                <a:cs typeface="Gotham-LightItalic"/>
              </a:rPr>
              <a:t>contract</a:t>
            </a:r>
            <a:r>
              <a:rPr lang="en-US" sz="1400" i="1" spc="-20">
                <a:latin typeface="+mj-lt"/>
                <a:cs typeface="Gotham-LightItalic"/>
              </a:rPr>
              <a:t> </a:t>
            </a:r>
            <a:r>
              <a:rPr lang="en-US" sz="1400" i="1">
                <a:latin typeface="+mj-lt"/>
                <a:cs typeface="Gotham-LightItalic"/>
              </a:rPr>
              <a:t>exists</a:t>
            </a:r>
            <a:r>
              <a:rPr lang="en-US" sz="1400" i="1" spc="-20">
                <a:latin typeface="+mj-lt"/>
                <a:cs typeface="Gotham-LightItalic"/>
              </a:rPr>
              <a:t> </a:t>
            </a:r>
            <a:r>
              <a:rPr lang="en-US" sz="1400" i="1">
                <a:latin typeface="+mj-lt"/>
                <a:cs typeface="Gotham-LightItalic"/>
              </a:rPr>
              <a:t>for</a:t>
            </a:r>
            <a:r>
              <a:rPr lang="en-US" sz="1400" i="1" spc="-20">
                <a:latin typeface="+mj-lt"/>
                <a:cs typeface="Gotham-LightItalic"/>
              </a:rPr>
              <a:t> </a:t>
            </a:r>
            <a:r>
              <a:rPr lang="en-US" sz="1400" i="1">
                <a:latin typeface="+mj-lt"/>
                <a:cs typeface="Gotham-LightItalic"/>
              </a:rPr>
              <a:t>non-participating</a:t>
            </a:r>
            <a:r>
              <a:rPr lang="en-US" sz="1400" i="1" spc="-15">
                <a:latin typeface="+mj-lt"/>
                <a:cs typeface="Gotham-LightItalic"/>
              </a:rPr>
              <a:t> </a:t>
            </a:r>
            <a:r>
              <a:rPr lang="en-US" sz="1400" i="1" spc="-10">
                <a:latin typeface="+mj-lt"/>
                <a:cs typeface="Gotham-LightItalic"/>
              </a:rPr>
              <a:t>providers. </a:t>
            </a:r>
            <a:r>
              <a:rPr lang="en-US" sz="1400" i="1" spc="-10">
                <a:solidFill>
                  <a:srgbClr val="212121"/>
                </a:solidFill>
                <a:latin typeface="Calibri Light"/>
                <a:ea typeface="Calibri"/>
                <a:cs typeface="Calibri"/>
              </a:rPr>
              <a:t>Non-participating allowed amount represents DDCO’s average allowed across multiple non-participating reimbursement arrangements.</a:t>
            </a:r>
            <a:endParaRPr lang="en-US" sz="1400" i="1">
              <a:latin typeface="Calibri Light"/>
              <a:ea typeface="Calibri Light"/>
              <a:cs typeface="Gotham-LightItalic"/>
            </a:endParaRPr>
          </a:p>
        </p:txBody>
      </p:sp>
      <p:sp>
        <p:nvSpPr>
          <p:cNvPr id="6" name="Rectangle 5">
            <a:extLst>
              <a:ext uri="{FF2B5EF4-FFF2-40B4-BE49-F238E27FC236}">
                <a16:creationId xmlns:a16="http://schemas.microsoft.com/office/drawing/2014/main" id="{C23AC517-243B-AD54-9C8E-9D81C90FCCA3}"/>
              </a:ext>
            </a:extLst>
          </p:cNvPr>
          <p:cNvSpPr/>
          <p:nvPr/>
        </p:nvSpPr>
        <p:spPr>
          <a:xfrm>
            <a:off x="1493180" y="5001553"/>
            <a:ext cx="9068433" cy="784809"/>
          </a:xfrm>
          <a:prstGeom prst="rect">
            <a:avLst/>
          </a:prstGeom>
          <a:noFill/>
          <a:ln w="47625" cmpd="sng">
            <a:solidFill>
              <a:srgbClr val="E1592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A green rectangle with white text&#10;&#10;Description automatically generated">
            <a:extLst>
              <a:ext uri="{FF2B5EF4-FFF2-40B4-BE49-F238E27FC236}">
                <a16:creationId xmlns:a16="http://schemas.microsoft.com/office/drawing/2014/main" id="{65C53BE4-6FAF-F22B-45C2-AF8E9C5A75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3327" y="6125750"/>
            <a:ext cx="2504532" cy="989834"/>
          </a:xfrm>
          <a:prstGeom prst="rect">
            <a:avLst/>
          </a:prstGeom>
        </p:spPr>
      </p:pic>
      <p:sp>
        <p:nvSpPr>
          <p:cNvPr id="11" name="TextBox 10">
            <a:extLst>
              <a:ext uri="{FF2B5EF4-FFF2-40B4-BE49-F238E27FC236}">
                <a16:creationId xmlns:a16="http://schemas.microsoft.com/office/drawing/2014/main" id="{E3B06CBE-B8ED-6783-28F7-A55E5906DF01}"/>
              </a:ext>
            </a:extLst>
          </p:cNvPr>
          <p:cNvSpPr txBox="1"/>
          <p:nvPr/>
        </p:nvSpPr>
        <p:spPr>
          <a:xfrm>
            <a:off x="297297" y="902547"/>
            <a:ext cx="9809973" cy="400110"/>
          </a:xfrm>
          <a:prstGeom prst="rect">
            <a:avLst/>
          </a:prstGeom>
          <a:noFill/>
        </p:spPr>
        <p:txBody>
          <a:bodyPr wrap="square" rtlCol="0">
            <a:spAutoFit/>
          </a:bodyPr>
          <a:lstStyle/>
          <a:p>
            <a:r>
              <a:rPr lang="en-US" sz="2000">
                <a:latin typeface="+mj-lt"/>
                <a:cs typeface="Calibri Light" panose="020F0302020204030204" pitchFamily="34" charset="0"/>
              </a:rPr>
              <a:t>Using network dentists helps you save on out-of-pocket costs </a:t>
            </a:r>
          </a:p>
        </p:txBody>
      </p:sp>
      <p:sp>
        <p:nvSpPr>
          <p:cNvPr id="12" name="Title 2">
            <a:extLst>
              <a:ext uri="{FF2B5EF4-FFF2-40B4-BE49-F238E27FC236}">
                <a16:creationId xmlns:a16="http://schemas.microsoft.com/office/drawing/2014/main" id="{33BB24A6-57E0-6F8C-CC1F-5602547FAEB2}"/>
              </a:ext>
            </a:extLst>
          </p:cNvPr>
          <p:cNvSpPr txBox="1">
            <a:spLocks/>
          </p:cNvSpPr>
          <p:nvPr/>
        </p:nvSpPr>
        <p:spPr>
          <a:xfrm>
            <a:off x="297298" y="257843"/>
            <a:ext cx="10348290" cy="776485"/>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a:solidFill>
                  <a:srgbClr val="00B30E"/>
                </a:solidFill>
                <a:ea typeface="Calibri"/>
                <a:cs typeface="Calibri"/>
              </a:rPr>
              <a:t>Best value for members</a:t>
            </a:r>
          </a:p>
        </p:txBody>
      </p:sp>
    </p:spTree>
    <p:extLst>
      <p:ext uri="{BB962C8B-B14F-4D97-AF65-F5344CB8AC3E}">
        <p14:creationId xmlns:p14="http://schemas.microsoft.com/office/powerpoint/2010/main" val="1977003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2">
            <a:extLst>
              <a:ext uri="{FF2B5EF4-FFF2-40B4-BE49-F238E27FC236}">
                <a16:creationId xmlns:a16="http://schemas.microsoft.com/office/drawing/2014/main" id="{361B94EE-BEA0-C2A2-5CE3-A23AA8938484}"/>
              </a:ext>
            </a:extLst>
          </p:cNvPr>
          <p:cNvSpPr/>
          <p:nvPr/>
        </p:nvSpPr>
        <p:spPr>
          <a:xfrm>
            <a:off x="314" y="0"/>
            <a:ext cx="6864350" cy="6858000"/>
          </a:xfrm>
          <a:custGeom>
            <a:avLst/>
            <a:gdLst/>
            <a:ahLst/>
            <a:cxnLst/>
            <a:rect l="l" t="t" r="r" b="b"/>
            <a:pathLst>
              <a:path w="6864350" h="6858000">
                <a:moveTo>
                  <a:pt x="2749143" y="0"/>
                </a:moveTo>
                <a:lnTo>
                  <a:pt x="6337" y="0"/>
                </a:lnTo>
                <a:lnTo>
                  <a:pt x="0" y="6858000"/>
                </a:lnTo>
                <a:lnTo>
                  <a:pt x="6863943" y="6858000"/>
                </a:lnTo>
                <a:lnTo>
                  <a:pt x="2749143" y="0"/>
                </a:lnTo>
                <a:close/>
              </a:path>
            </a:pathLst>
          </a:custGeom>
          <a:solidFill>
            <a:srgbClr val="2DB035"/>
          </a:solidFill>
        </p:spPr>
        <p:txBody>
          <a:bodyPr wrap="square" lIns="0" tIns="0" rIns="0" bIns="0" rtlCol="0"/>
          <a:lstStyle/>
          <a:p>
            <a:endParaRPr/>
          </a:p>
        </p:txBody>
      </p:sp>
      <p:grpSp>
        <p:nvGrpSpPr>
          <p:cNvPr id="2" name="object 2"/>
          <p:cNvGrpSpPr/>
          <p:nvPr/>
        </p:nvGrpSpPr>
        <p:grpSpPr>
          <a:xfrm>
            <a:off x="2406153" y="463156"/>
            <a:ext cx="2274570" cy="1863089"/>
            <a:chOff x="2406153" y="463156"/>
            <a:chExt cx="2274570" cy="1863089"/>
          </a:xfrm>
        </p:grpSpPr>
        <p:sp>
          <p:nvSpPr>
            <p:cNvPr id="3" name="object 3"/>
            <p:cNvSpPr/>
            <p:nvPr/>
          </p:nvSpPr>
          <p:spPr>
            <a:xfrm>
              <a:off x="2406153" y="463157"/>
              <a:ext cx="2274570" cy="1863089"/>
            </a:xfrm>
            <a:custGeom>
              <a:avLst/>
              <a:gdLst/>
              <a:ahLst/>
              <a:cxnLst/>
              <a:rect l="l" t="t" r="r" b="b"/>
              <a:pathLst>
                <a:path w="2274570" h="1863089">
                  <a:moveTo>
                    <a:pt x="2274011" y="0"/>
                  </a:moveTo>
                  <a:lnTo>
                    <a:pt x="0" y="0"/>
                  </a:lnTo>
                  <a:lnTo>
                    <a:pt x="1137005" y="1863026"/>
                  </a:lnTo>
                  <a:lnTo>
                    <a:pt x="2274011" y="0"/>
                  </a:lnTo>
                  <a:close/>
                </a:path>
              </a:pathLst>
            </a:custGeom>
            <a:solidFill>
              <a:srgbClr val="563C82"/>
            </a:solidFill>
          </p:spPr>
          <p:txBody>
            <a:bodyPr wrap="square" lIns="0" tIns="0" rIns="0" bIns="0" rtlCol="0"/>
            <a:lstStyle/>
            <a:p>
              <a:endParaRPr/>
            </a:p>
          </p:txBody>
        </p:sp>
        <p:pic>
          <p:nvPicPr>
            <p:cNvPr id="4" name="object 4"/>
            <p:cNvPicPr/>
            <p:nvPr/>
          </p:nvPicPr>
          <p:blipFill>
            <a:blip r:embed="rId3" cstate="print"/>
            <a:stretch>
              <a:fillRect/>
            </a:stretch>
          </p:blipFill>
          <p:spPr>
            <a:xfrm>
              <a:off x="2406154" y="463156"/>
              <a:ext cx="2274011" cy="1770697"/>
            </a:xfrm>
            <a:prstGeom prst="rect">
              <a:avLst/>
            </a:prstGeom>
          </p:spPr>
        </p:pic>
      </p:grpSp>
      <p:grpSp>
        <p:nvGrpSpPr>
          <p:cNvPr id="5" name="object 5"/>
          <p:cNvGrpSpPr/>
          <p:nvPr/>
        </p:nvGrpSpPr>
        <p:grpSpPr>
          <a:xfrm>
            <a:off x="3493958" y="457187"/>
            <a:ext cx="2907030" cy="2341245"/>
            <a:chOff x="3493958" y="457187"/>
            <a:chExt cx="2907030" cy="2341245"/>
          </a:xfrm>
        </p:grpSpPr>
        <p:sp>
          <p:nvSpPr>
            <p:cNvPr id="6" name="object 6"/>
            <p:cNvSpPr/>
            <p:nvPr/>
          </p:nvSpPr>
          <p:spPr>
            <a:xfrm>
              <a:off x="5490955" y="737939"/>
              <a:ext cx="610870" cy="518159"/>
            </a:xfrm>
            <a:custGeom>
              <a:avLst/>
              <a:gdLst/>
              <a:ahLst/>
              <a:cxnLst/>
              <a:rect l="l" t="t" r="r" b="b"/>
              <a:pathLst>
                <a:path w="610870" h="518159">
                  <a:moveTo>
                    <a:pt x="610616" y="0"/>
                  </a:moveTo>
                  <a:lnTo>
                    <a:pt x="0" y="0"/>
                  </a:lnTo>
                  <a:lnTo>
                    <a:pt x="305308" y="518020"/>
                  </a:lnTo>
                  <a:lnTo>
                    <a:pt x="610616" y="0"/>
                  </a:lnTo>
                  <a:close/>
                </a:path>
              </a:pathLst>
            </a:custGeom>
            <a:solidFill>
              <a:srgbClr val="00ACC8"/>
            </a:solidFill>
          </p:spPr>
          <p:txBody>
            <a:bodyPr wrap="square" lIns="0" tIns="0" rIns="0" bIns="0" rtlCol="0"/>
            <a:lstStyle/>
            <a:p>
              <a:endParaRPr/>
            </a:p>
          </p:txBody>
        </p:sp>
        <p:sp>
          <p:nvSpPr>
            <p:cNvPr id="7" name="object 7"/>
            <p:cNvSpPr/>
            <p:nvPr/>
          </p:nvSpPr>
          <p:spPr>
            <a:xfrm>
              <a:off x="5853209" y="1285378"/>
              <a:ext cx="255270" cy="219075"/>
            </a:xfrm>
            <a:custGeom>
              <a:avLst/>
              <a:gdLst/>
              <a:ahLst/>
              <a:cxnLst/>
              <a:rect l="l" t="t" r="r" b="b"/>
              <a:pathLst>
                <a:path w="255270" h="219075">
                  <a:moveTo>
                    <a:pt x="131292" y="0"/>
                  </a:moveTo>
                  <a:lnTo>
                    <a:pt x="0" y="214122"/>
                  </a:lnTo>
                  <a:lnTo>
                    <a:pt x="255028" y="218579"/>
                  </a:lnTo>
                  <a:lnTo>
                    <a:pt x="131292" y="0"/>
                  </a:lnTo>
                  <a:close/>
                </a:path>
              </a:pathLst>
            </a:custGeom>
            <a:solidFill>
              <a:srgbClr val="563C82"/>
            </a:solidFill>
          </p:spPr>
          <p:txBody>
            <a:bodyPr wrap="square" lIns="0" tIns="0" rIns="0" bIns="0" rtlCol="0"/>
            <a:lstStyle/>
            <a:p>
              <a:endParaRPr/>
            </a:p>
          </p:txBody>
        </p:sp>
        <p:pic>
          <p:nvPicPr>
            <p:cNvPr id="8" name="object 8"/>
            <p:cNvPicPr/>
            <p:nvPr/>
          </p:nvPicPr>
          <p:blipFill>
            <a:blip r:embed="rId4" cstate="print"/>
            <a:stretch>
              <a:fillRect/>
            </a:stretch>
          </p:blipFill>
          <p:spPr>
            <a:xfrm>
              <a:off x="3493958" y="457187"/>
              <a:ext cx="2906842" cy="2340914"/>
            </a:xfrm>
            <a:prstGeom prst="rect">
              <a:avLst/>
            </a:prstGeom>
          </p:spPr>
        </p:pic>
      </p:grpSp>
      <p:sp>
        <p:nvSpPr>
          <p:cNvPr id="9" name="object 9"/>
          <p:cNvSpPr txBox="1"/>
          <p:nvPr/>
        </p:nvSpPr>
        <p:spPr>
          <a:xfrm>
            <a:off x="6489086" y="3381240"/>
            <a:ext cx="3836670" cy="756920"/>
          </a:xfrm>
          <a:prstGeom prst="rect">
            <a:avLst/>
          </a:prstGeom>
        </p:spPr>
        <p:txBody>
          <a:bodyPr vert="horz" wrap="square" lIns="0" tIns="12700" rIns="0" bIns="0" rtlCol="0" anchor="t">
            <a:spAutoFit/>
          </a:bodyPr>
          <a:lstStyle/>
          <a:p>
            <a:pPr marL="12700">
              <a:lnSpc>
                <a:spcPct val="100000"/>
              </a:lnSpc>
              <a:spcBef>
                <a:spcPts val="100"/>
              </a:spcBef>
            </a:pPr>
            <a:r>
              <a:rPr lang="en-US" sz="4800" spc="-10" err="1">
                <a:solidFill>
                  <a:srgbClr val="2CAF35"/>
                </a:solidFill>
                <a:latin typeface="+mj-lt"/>
                <a:ea typeface="Calibri"/>
                <a:cs typeface="Calibri"/>
              </a:rPr>
              <a:t>DeltaVision</a:t>
            </a:r>
            <a:r>
              <a:rPr lang="en-US" sz="4800" spc="-10">
                <a:solidFill>
                  <a:srgbClr val="2CAF35"/>
                </a:solidFill>
                <a:latin typeface="+mj-lt"/>
                <a:ea typeface="Calibri"/>
                <a:cs typeface="Calibri"/>
              </a:rPr>
              <a:t>®</a:t>
            </a:r>
            <a:endParaRPr lang="en-US" sz="4800">
              <a:latin typeface="+mj-lt"/>
              <a:ea typeface="Calibri"/>
              <a:cs typeface="Calibri"/>
            </a:endParaRPr>
          </a:p>
        </p:txBody>
      </p:sp>
      <p:sp>
        <p:nvSpPr>
          <p:cNvPr id="10" name="object 10"/>
          <p:cNvSpPr txBox="1"/>
          <p:nvPr/>
        </p:nvSpPr>
        <p:spPr>
          <a:xfrm>
            <a:off x="368300" y="3516879"/>
            <a:ext cx="3228975" cy="1122680"/>
          </a:xfrm>
          <a:prstGeom prst="rect">
            <a:avLst/>
          </a:prstGeom>
        </p:spPr>
        <p:txBody>
          <a:bodyPr vert="horz" wrap="square" lIns="0" tIns="12700" rIns="0" bIns="0" rtlCol="0" anchor="t">
            <a:spAutoFit/>
          </a:bodyPr>
          <a:lstStyle/>
          <a:p>
            <a:pPr marL="12700" marR="5080">
              <a:lnSpc>
                <a:spcPct val="100000"/>
              </a:lnSpc>
              <a:spcBef>
                <a:spcPts val="100"/>
              </a:spcBef>
              <a:tabLst>
                <a:tab pos="793115" algn="l"/>
                <a:tab pos="1508125" algn="l"/>
                <a:tab pos="2244090" algn="l"/>
              </a:tabLst>
            </a:pPr>
            <a:r>
              <a:rPr lang="en-US" sz="3600" spc="-10">
                <a:solidFill>
                  <a:srgbClr val="FFFFFF"/>
                </a:solidFill>
                <a:latin typeface="+mj-lt"/>
                <a:ea typeface="Calibri"/>
                <a:cs typeface="Calibri"/>
              </a:rPr>
              <a:t>Doing </a:t>
            </a:r>
            <a:r>
              <a:rPr lang="en-US" sz="3600" spc="-20">
                <a:solidFill>
                  <a:srgbClr val="FFFFFF"/>
                </a:solidFill>
                <a:latin typeface="+mj-lt"/>
                <a:ea typeface="Calibri"/>
                <a:cs typeface="Calibri"/>
              </a:rPr>
              <a:t>more</a:t>
            </a:r>
          </a:p>
          <a:p>
            <a:pPr marL="12700" marR="5080">
              <a:lnSpc>
                <a:spcPct val="100000"/>
              </a:lnSpc>
              <a:spcBef>
                <a:spcPts val="100"/>
              </a:spcBef>
              <a:tabLst>
                <a:tab pos="793115" algn="l"/>
                <a:tab pos="1508125" algn="l"/>
                <a:tab pos="2244090" algn="l"/>
              </a:tabLst>
            </a:pPr>
            <a:r>
              <a:rPr lang="en-US" sz="3600" spc="-25">
                <a:solidFill>
                  <a:srgbClr val="FFFFFF"/>
                </a:solidFill>
                <a:latin typeface="+mj-lt"/>
                <a:ea typeface="Calibri"/>
                <a:cs typeface="Calibri"/>
              </a:rPr>
              <a:t>for </a:t>
            </a:r>
            <a:r>
              <a:rPr lang="en-US" sz="3600" spc="-10">
                <a:solidFill>
                  <a:srgbClr val="FFFFFF"/>
                </a:solidFill>
                <a:latin typeface="+mj-lt"/>
                <a:ea typeface="Calibri"/>
                <a:cs typeface="Calibri"/>
              </a:rPr>
              <a:t>vision </a:t>
            </a:r>
            <a:r>
              <a:rPr lang="en-US" sz="3600" spc="-35">
                <a:solidFill>
                  <a:srgbClr val="FFFFFF"/>
                </a:solidFill>
                <a:latin typeface="+mj-lt"/>
                <a:ea typeface="Calibri"/>
                <a:cs typeface="Calibri"/>
              </a:rPr>
              <a:t>care</a:t>
            </a:r>
            <a:endParaRPr lang="en-US" sz="3600">
              <a:latin typeface="+mj-lt"/>
              <a:ea typeface="Calibri"/>
              <a:cs typeface="Calibri"/>
            </a:endParaRPr>
          </a:p>
        </p:txBody>
      </p:sp>
      <p:pic>
        <p:nvPicPr>
          <p:cNvPr id="12" name="Picture 11" descr="A green rectangle with white text&#10;&#10;Description automatically generated">
            <a:extLst>
              <a:ext uri="{FF2B5EF4-FFF2-40B4-BE49-F238E27FC236}">
                <a16:creationId xmlns:a16="http://schemas.microsoft.com/office/drawing/2014/main" id="{AD9938D1-F0CD-98AC-B836-1859C7B6E21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41014" y="6125750"/>
            <a:ext cx="2504532" cy="989834"/>
          </a:xfrm>
          <a:prstGeom prst="rect">
            <a:avLst/>
          </a:prstGeom>
        </p:spPr>
      </p:pic>
    </p:spTree>
    <p:extLst>
      <p:ext uri="{BB962C8B-B14F-4D97-AF65-F5344CB8AC3E}">
        <p14:creationId xmlns:p14="http://schemas.microsoft.com/office/powerpoint/2010/main" val="5181924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TotalTime>
  <Words>3194</Words>
  <Application>Microsoft Macintosh PowerPoint</Application>
  <PresentationFormat>Widescreen</PresentationFormat>
  <Paragraphs>326</Paragraphs>
  <Slides>32</Slides>
  <Notes>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Calibri Light</vt:lpstr>
      <vt:lpstr>Gotham Bold</vt:lpstr>
      <vt:lpstr>Gotham Book</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Ashley LaFrance</dc:creator>
  <cp:lastModifiedBy>Hannah McKelvey</cp:lastModifiedBy>
  <cp:revision>9</cp:revision>
  <dcterms:created xsi:type="dcterms:W3CDTF">2023-08-08T16:53:20Z</dcterms:created>
  <dcterms:modified xsi:type="dcterms:W3CDTF">2024-08-21T20:33:11Z</dcterms:modified>
</cp:coreProperties>
</file>